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Default Extension="tiff" ContentType="image/tif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handoutMasterIdLst>
    <p:handoutMasterId r:id="rId86"/>
  </p:handoutMasterIdLst>
  <p:sldIdLst>
    <p:sldId id="372" r:id="rId2"/>
    <p:sldId id="381" r:id="rId3"/>
    <p:sldId id="387" r:id="rId4"/>
    <p:sldId id="373" r:id="rId5"/>
    <p:sldId id="388" r:id="rId6"/>
    <p:sldId id="386" r:id="rId7"/>
    <p:sldId id="376" r:id="rId8"/>
    <p:sldId id="391" r:id="rId9"/>
    <p:sldId id="392" r:id="rId10"/>
    <p:sldId id="384" r:id="rId11"/>
    <p:sldId id="385" r:id="rId12"/>
    <p:sldId id="389" r:id="rId13"/>
    <p:sldId id="379" r:id="rId14"/>
    <p:sldId id="380" r:id="rId15"/>
    <p:sldId id="374" r:id="rId16"/>
    <p:sldId id="377" r:id="rId17"/>
    <p:sldId id="378" r:id="rId18"/>
    <p:sldId id="367" r:id="rId19"/>
    <p:sldId id="308" r:id="rId20"/>
    <p:sldId id="365" r:id="rId21"/>
    <p:sldId id="364" r:id="rId22"/>
    <p:sldId id="403" r:id="rId23"/>
    <p:sldId id="394" r:id="rId24"/>
    <p:sldId id="396" r:id="rId25"/>
    <p:sldId id="395" r:id="rId26"/>
    <p:sldId id="398" r:id="rId27"/>
    <p:sldId id="399" r:id="rId28"/>
    <p:sldId id="401" r:id="rId29"/>
    <p:sldId id="402" r:id="rId30"/>
    <p:sldId id="311" r:id="rId31"/>
    <p:sldId id="310" r:id="rId32"/>
    <p:sldId id="316" r:id="rId33"/>
    <p:sldId id="315" r:id="rId34"/>
    <p:sldId id="323" r:id="rId35"/>
    <p:sldId id="318" r:id="rId36"/>
    <p:sldId id="411" r:id="rId37"/>
    <p:sldId id="322" r:id="rId38"/>
    <p:sldId id="312" r:id="rId39"/>
    <p:sldId id="408" r:id="rId40"/>
    <p:sldId id="406" r:id="rId41"/>
    <p:sldId id="437" r:id="rId42"/>
    <p:sldId id="438" r:id="rId43"/>
    <p:sldId id="320" r:id="rId44"/>
    <p:sldId id="407" r:id="rId45"/>
    <p:sldId id="412" r:id="rId46"/>
    <p:sldId id="370" r:id="rId47"/>
    <p:sldId id="413" r:id="rId48"/>
    <p:sldId id="393" r:id="rId49"/>
    <p:sldId id="267" r:id="rId50"/>
    <p:sldId id="259" r:id="rId51"/>
    <p:sldId id="418" r:id="rId52"/>
    <p:sldId id="420" r:id="rId53"/>
    <p:sldId id="421" r:id="rId54"/>
    <p:sldId id="422" r:id="rId55"/>
    <p:sldId id="423" r:id="rId56"/>
    <p:sldId id="424" r:id="rId57"/>
    <p:sldId id="425" r:id="rId58"/>
    <p:sldId id="439" r:id="rId59"/>
    <p:sldId id="441" r:id="rId60"/>
    <p:sldId id="440" r:id="rId61"/>
    <p:sldId id="286" r:id="rId62"/>
    <p:sldId id="275" r:id="rId63"/>
    <p:sldId id="293" r:id="rId64"/>
    <p:sldId id="294" r:id="rId65"/>
    <p:sldId id="298" r:id="rId66"/>
    <p:sldId id="290" r:id="rId67"/>
    <p:sldId id="299" r:id="rId68"/>
    <p:sldId id="296" r:id="rId69"/>
    <p:sldId id="300" r:id="rId70"/>
    <p:sldId id="295" r:id="rId71"/>
    <p:sldId id="292" r:id="rId72"/>
    <p:sldId id="287" r:id="rId73"/>
    <p:sldId id="426" r:id="rId74"/>
    <p:sldId id="427" r:id="rId75"/>
    <p:sldId id="428" r:id="rId76"/>
    <p:sldId id="429" r:id="rId77"/>
    <p:sldId id="430" r:id="rId78"/>
    <p:sldId id="431" r:id="rId79"/>
    <p:sldId id="432" r:id="rId80"/>
    <p:sldId id="433" r:id="rId81"/>
    <p:sldId id="434" r:id="rId82"/>
    <p:sldId id="435" r:id="rId83"/>
    <p:sldId id="436" r:id="rId84"/>
  </p:sldIdLst>
  <p:sldSz cx="9144000" cy="6858000" type="screen4x3"/>
  <p:notesSz cx="6858000" cy="9144000"/>
  <p:defaultTextStyle>
    <a:defPPr>
      <a:defRPr lang="en-US"/>
    </a:defPPr>
    <a:lvl1pPr algn="ctr" rtl="0" fontAlgn="base">
      <a:spcBef>
        <a:spcPct val="0"/>
      </a:spcBef>
      <a:spcAft>
        <a:spcPct val="0"/>
      </a:spcAft>
      <a:defRPr sz="2800" b="1" kern="1200">
        <a:solidFill>
          <a:schemeClr val="bg1"/>
        </a:solidFill>
        <a:latin typeface="Arial" charset="0"/>
        <a:ea typeface="+mn-ea"/>
        <a:cs typeface="+mn-cs"/>
      </a:defRPr>
    </a:lvl1pPr>
    <a:lvl2pPr marL="457200" algn="ctr" rtl="0" fontAlgn="base">
      <a:spcBef>
        <a:spcPct val="0"/>
      </a:spcBef>
      <a:spcAft>
        <a:spcPct val="0"/>
      </a:spcAft>
      <a:defRPr sz="2800" b="1" kern="1200">
        <a:solidFill>
          <a:schemeClr val="bg1"/>
        </a:solidFill>
        <a:latin typeface="Arial" charset="0"/>
        <a:ea typeface="+mn-ea"/>
        <a:cs typeface="+mn-cs"/>
      </a:defRPr>
    </a:lvl2pPr>
    <a:lvl3pPr marL="914400" algn="ctr" rtl="0" fontAlgn="base">
      <a:spcBef>
        <a:spcPct val="0"/>
      </a:spcBef>
      <a:spcAft>
        <a:spcPct val="0"/>
      </a:spcAft>
      <a:defRPr sz="2800" b="1" kern="1200">
        <a:solidFill>
          <a:schemeClr val="bg1"/>
        </a:solidFill>
        <a:latin typeface="Arial" charset="0"/>
        <a:ea typeface="+mn-ea"/>
        <a:cs typeface="+mn-cs"/>
      </a:defRPr>
    </a:lvl3pPr>
    <a:lvl4pPr marL="1371600" algn="ctr" rtl="0" fontAlgn="base">
      <a:spcBef>
        <a:spcPct val="0"/>
      </a:spcBef>
      <a:spcAft>
        <a:spcPct val="0"/>
      </a:spcAft>
      <a:defRPr sz="2800" b="1" kern="1200">
        <a:solidFill>
          <a:schemeClr val="bg1"/>
        </a:solidFill>
        <a:latin typeface="Arial" charset="0"/>
        <a:ea typeface="+mn-ea"/>
        <a:cs typeface="+mn-cs"/>
      </a:defRPr>
    </a:lvl4pPr>
    <a:lvl5pPr marL="1828800" algn="ctr" rtl="0" fontAlgn="base">
      <a:spcBef>
        <a:spcPct val="0"/>
      </a:spcBef>
      <a:spcAft>
        <a:spcPct val="0"/>
      </a:spcAft>
      <a:defRPr sz="2800" b="1" kern="1200">
        <a:solidFill>
          <a:schemeClr val="bg1"/>
        </a:solidFill>
        <a:latin typeface="Arial" charset="0"/>
        <a:ea typeface="+mn-ea"/>
        <a:cs typeface="+mn-cs"/>
      </a:defRPr>
    </a:lvl5pPr>
    <a:lvl6pPr marL="2286000" algn="l" defTabSz="914400" rtl="0" eaLnBrk="1" latinLnBrk="0" hangingPunct="1">
      <a:defRPr sz="2800" b="1" kern="1200">
        <a:solidFill>
          <a:schemeClr val="bg1"/>
        </a:solidFill>
        <a:latin typeface="Arial" charset="0"/>
        <a:ea typeface="+mn-ea"/>
        <a:cs typeface="+mn-cs"/>
      </a:defRPr>
    </a:lvl6pPr>
    <a:lvl7pPr marL="2743200" algn="l" defTabSz="914400" rtl="0" eaLnBrk="1" latinLnBrk="0" hangingPunct="1">
      <a:defRPr sz="2800" b="1" kern="1200">
        <a:solidFill>
          <a:schemeClr val="bg1"/>
        </a:solidFill>
        <a:latin typeface="Arial" charset="0"/>
        <a:ea typeface="+mn-ea"/>
        <a:cs typeface="+mn-cs"/>
      </a:defRPr>
    </a:lvl7pPr>
    <a:lvl8pPr marL="3200400" algn="l" defTabSz="914400" rtl="0" eaLnBrk="1" latinLnBrk="0" hangingPunct="1">
      <a:defRPr sz="2800" b="1" kern="1200">
        <a:solidFill>
          <a:schemeClr val="bg1"/>
        </a:solidFill>
        <a:latin typeface="Arial" charset="0"/>
        <a:ea typeface="+mn-ea"/>
        <a:cs typeface="+mn-cs"/>
      </a:defRPr>
    </a:lvl8pPr>
    <a:lvl9pPr marL="3657600" algn="l" defTabSz="914400" rtl="0" eaLnBrk="1" latinLnBrk="0" hangingPunct="1">
      <a:defRPr sz="2800" b="1"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BF7B"/>
    <a:srgbClr val="489075"/>
    <a:srgbClr val="FF4A01"/>
    <a:srgbClr val="FF6600"/>
    <a:srgbClr val="027C53"/>
    <a:srgbClr val="996600"/>
    <a:srgbClr val="FA607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719" autoAdjust="0"/>
    <p:restoredTop sz="46381" autoAdjust="0"/>
  </p:normalViewPr>
  <p:slideViewPr>
    <p:cSldViewPr showGuides="1">
      <p:cViewPr>
        <p:scale>
          <a:sx n="60" d="100"/>
          <a:sy n="60" d="100"/>
        </p:scale>
        <p:origin x="562" y="600"/>
      </p:cViewPr>
      <p:guideLst>
        <p:guide orient="horz" pos="2160"/>
        <p:guide pos="2880"/>
      </p:guideLst>
    </p:cSldViewPr>
  </p:slideViewPr>
  <p:notesTextViewPr>
    <p:cViewPr>
      <p:scale>
        <a:sx n="100" d="100"/>
        <a:sy n="100" d="100"/>
      </p:scale>
      <p:origin x="0" y="0"/>
    </p:cViewPr>
  </p:notesTextViewPr>
  <p:sorterViewPr>
    <p:cViewPr>
      <p:scale>
        <a:sx n="60" d="100"/>
        <a:sy n="60" d="100"/>
      </p:scale>
      <p:origin x="0" y="449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56288192-34BA-45D9-8E43-321810CA1078}" type="datetimeFigureOut">
              <a:rPr lang="en-US"/>
              <a:pPr>
                <a:defRPr/>
              </a:pPr>
              <a:t>3/10/2009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9C366F58-F2D9-4A2B-91E4-8275CC86CE1E}"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pPr>
              <a:defRPr/>
            </a:pPr>
            <a:endParaRPr lang="en-US"/>
          </a:p>
        </p:txBody>
      </p:sp>
      <p:sp>
        <p:nvSpPr>
          <p:cNvPr id="993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pPr>
              <a:defRPr/>
            </a:pPr>
            <a:fld id="{325C47DF-16C7-4D9E-BE85-0DABB1B7ECD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2BD41D1F-3B0D-4B93-A978-AADCCF4FA36E}" type="slidenum">
              <a:rPr lang="en-US" smtClean="0"/>
              <a:pPr/>
              <a:t>1</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r>
              <a:rPr lang="en-US" dirty="0" smtClean="0"/>
              <a:t>About the only part of Hot Springs National Park that looks like a national park is the sign outside the park office. There are no entrance fees or gates here for that matter. And this really isn’t an entrance sign per say, it’s actually just to inform visitors that they have arrived, because without it, I’m sure many would just drive right by.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26E58789-4C13-4024-AD1A-3E87B6C774FB}" type="slidenum">
              <a:rPr lang="en-US" smtClean="0"/>
              <a:pPr/>
              <a:t>10</a:t>
            </a:fld>
            <a:endParaRPr lang="en-US"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r>
              <a:rPr lang="en-US" dirty="0" smtClean="0"/>
              <a:t>The few uncapped hot springs that remain have drastically reduced flow compared to the pre-bath house days. As a result, very little new tufa is deposited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8BE157CA-4012-43DE-ADFB-EDFF36CBF8A3}" type="slidenum">
              <a:rPr lang="en-US" smtClean="0"/>
              <a:pPr/>
              <a:t>11</a:t>
            </a:fld>
            <a:endParaRPr 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r>
              <a:rPr lang="en-US" dirty="0" smtClean="0"/>
              <a:t>…and soil has begun to develop on the once lustrous tufa deposits.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r>
              <a:rPr lang="en-US" dirty="0" smtClean="0"/>
              <a:t>This is one of the few remaining natural hot springs. You can see the fresh tufa deposited here.</a:t>
            </a:r>
          </a:p>
        </p:txBody>
      </p:sp>
      <p:sp>
        <p:nvSpPr>
          <p:cNvPr id="111620" name="Slide Number Placeholder 3"/>
          <p:cNvSpPr>
            <a:spLocks noGrp="1"/>
          </p:cNvSpPr>
          <p:nvPr>
            <p:ph type="sldNum" sz="quarter" idx="5"/>
          </p:nvPr>
        </p:nvSpPr>
        <p:spPr>
          <a:noFill/>
        </p:spPr>
        <p:txBody>
          <a:bodyPr/>
          <a:lstStyle/>
          <a:p>
            <a:fld id="{38CD4E4C-6CD8-44E6-B2E2-B816BB3ABF13}" type="slidenum">
              <a:rPr lang="en-US" smtClean="0"/>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A0F55D99-F75A-4B8D-8617-3F31006737F5}" type="slidenum">
              <a:rPr lang="en-US" smtClean="0"/>
              <a:pPr/>
              <a:t>13</a:t>
            </a:fld>
            <a:endParaRPr 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r>
              <a:rPr lang="en-US" dirty="0" smtClean="0"/>
              <a:t>The small amount of water that issues from the currently active springs is diverted into the decidedly unnatural looking “display springs”…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585905E5-CE70-4570-A278-5574E7D48795}" type="slidenum">
              <a:rPr lang="en-US" smtClean="0"/>
              <a:pPr/>
              <a:t>14</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r>
              <a:rPr lang="en-US" dirty="0" smtClean="0"/>
              <a:t>… which are lined with cemented stones made of the tufa deposited before the bath house water diversions effectively made them extinct.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594A974C-CA7A-48BA-9780-C22492ADE27C}" type="slidenum">
              <a:rPr lang="en-US" smtClean="0"/>
              <a:pPr/>
              <a:t>15</a:t>
            </a:fld>
            <a:endParaRPr 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r>
              <a:rPr lang="en-US" dirty="0" smtClean="0"/>
              <a:t>Ironically, the bath houses are the biggest attraction at Hot Springs National Park for many </a:t>
            </a:r>
            <a:r>
              <a:rPr lang="en-US" dirty="0" smtClean="0"/>
              <a:t>visitors. </a:t>
            </a:r>
            <a:r>
              <a:rPr lang="en-US" dirty="0" smtClean="0"/>
              <a:t>This is the Fordyce Bathhouse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71AED815-8BFE-4C14-9CEC-C100B65F1E51}" type="slidenum">
              <a:rPr lang="en-US" smtClean="0"/>
              <a:pPr/>
              <a:t>16</a:t>
            </a:fld>
            <a:endParaRPr 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r>
              <a:rPr lang="en-US" dirty="0" smtClean="0"/>
              <a:t>… which has been completely restored to it’s 1920’s condition. Those where the bath house glory days, when the rich and famous flocked here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15D16BDF-2A3D-4060-BE7E-80074AB05758}" type="slidenum">
              <a:rPr lang="en-US" smtClean="0"/>
              <a:pPr/>
              <a:t>17</a:t>
            </a:fld>
            <a:endParaRPr lang="en-US"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r>
              <a:rPr lang="en-US" dirty="0" smtClean="0"/>
              <a:t>… to partake in extended, spa-centered vacations touted to renew health and vigor. Admittedly, this is probably the last image you would have imagined seeing when you signed up for a Geology of National Parks class! It looks like a sanitarium to me, which is oddly fitting, because I think it was absolutely crazy (if not criminal) to all but destroy a natural wonder so that a few rich people could have a comfy soak and indulge the fashionable quackery of the era. Let’s get out of here!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r>
              <a:rPr lang="en-US" dirty="0" smtClean="0"/>
              <a:t>Ah, that’s better. This is the view from “Flatside Pinnacle” in the Flatside Wilderness about 25 miles north of Hot Springs, Ar.  The bright white rock resembles</a:t>
            </a:r>
            <a:r>
              <a:rPr lang="en-US" baseline="0" dirty="0" smtClean="0"/>
              <a:t> the </a:t>
            </a:r>
            <a:r>
              <a:rPr lang="en-US" dirty="0" smtClean="0"/>
              <a:t>Arkansas Novaculite (more on that later) and the mountains are the Ouachitas. The formation of each, as we will see, plays a key role in the origin of the hot springs.</a:t>
            </a:r>
          </a:p>
        </p:txBody>
      </p:sp>
      <p:sp>
        <p:nvSpPr>
          <p:cNvPr id="117764" name="Slide Number Placeholder 3"/>
          <p:cNvSpPr>
            <a:spLocks noGrp="1"/>
          </p:cNvSpPr>
          <p:nvPr>
            <p:ph type="sldNum" sz="quarter" idx="5"/>
          </p:nvPr>
        </p:nvSpPr>
        <p:spPr>
          <a:noFill/>
        </p:spPr>
        <p:txBody>
          <a:bodyPr/>
          <a:lstStyle/>
          <a:p>
            <a:fld id="{4183313C-1474-44E1-94F9-1D162B8CC009}" type="slidenum">
              <a:rPr lang="en-US" smtClean="0"/>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pPr eaLnBrk="1" hangingPunct="1"/>
            <a:r>
              <a:rPr lang="en-US" dirty="0" smtClean="0"/>
              <a:t>To explain the origin of the hot springs, first let’s have a look at the regional situation. Hot Springs National Park lies near the center of the Ouachita Mountains, which like the Marathon Mountains in Texas, once formed a continuous mountain range with the Appalachians. </a:t>
            </a:r>
          </a:p>
        </p:txBody>
      </p:sp>
      <p:sp>
        <p:nvSpPr>
          <p:cNvPr id="118788" name="Slide Number Placeholder 3"/>
          <p:cNvSpPr>
            <a:spLocks noGrp="1"/>
          </p:cNvSpPr>
          <p:nvPr>
            <p:ph type="sldNum" sz="quarter" idx="5"/>
          </p:nvPr>
        </p:nvSpPr>
        <p:spPr>
          <a:noFill/>
        </p:spPr>
        <p:txBody>
          <a:bodyPr/>
          <a:lstStyle/>
          <a:p>
            <a:fld id="{AE829941-EDE6-45D5-8872-2636D104902D}" type="slidenum">
              <a:rPr lang="en-US" smtClean="0"/>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1D9B1E00-6CB8-4F61-8855-B107FC465778}" type="slidenum">
              <a:rPr lang="en-US" smtClean="0"/>
              <a:pPr/>
              <a:t>2</a:t>
            </a:fld>
            <a:endParaRPr lang="en-US"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r>
              <a:rPr lang="en-US" dirty="0" smtClean="0"/>
              <a:t>Overlooking the curious concrete and metal plates in the grass (more on those later), one’s first impression is that</a:t>
            </a:r>
            <a:r>
              <a:rPr lang="en-US" baseline="0" dirty="0" smtClean="0"/>
              <a:t> </a:t>
            </a:r>
            <a:r>
              <a:rPr lang="en-US" dirty="0" smtClean="0"/>
              <a:t>this national park looks like a pretty average city park in an </a:t>
            </a:r>
            <a:r>
              <a:rPr lang="en-US" dirty="0" err="1" smtClean="0"/>
              <a:t>Anytown</a:t>
            </a:r>
            <a:r>
              <a:rPr lang="en-US" dirty="0" smtClean="0"/>
              <a:t>, USA.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r>
              <a:rPr lang="en-US" dirty="0" smtClean="0"/>
              <a:t>Today, however, that connection is abruptly terminated by the Mississippi Embayment. One of the great geological mysteries of our nation centers around the creation of this embayment. How did the Mississippi cut clear through an </a:t>
            </a:r>
            <a:r>
              <a:rPr lang="en-US" dirty="0" smtClean="0"/>
              <a:t>Appalachian-sized </a:t>
            </a:r>
            <a:r>
              <a:rPr lang="en-US" dirty="0" smtClean="0"/>
              <a:t>mountain range?</a:t>
            </a:r>
          </a:p>
        </p:txBody>
      </p:sp>
      <p:sp>
        <p:nvSpPr>
          <p:cNvPr id="119812" name="Slide Number Placeholder 3"/>
          <p:cNvSpPr>
            <a:spLocks noGrp="1"/>
          </p:cNvSpPr>
          <p:nvPr>
            <p:ph type="sldNum" sz="quarter" idx="5"/>
          </p:nvPr>
        </p:nvSpPr>
        <p:spPr>
          <a:noFill/>
        </p:spPr>
        <p:txBody>
          <a:bodyPr/>
          <a:lstStyle/>
          <a:p>
            <a:fld id="{590FE087-F735-40EF-8AA5-0C7F35C886AA}" type="slidenum">
              <a:rPr lang="en-US" smtClean="0"/>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r>
              <a:rPr lang="en-US" dirty="0" smtClean="0"/>
              <a:t>On this geologic map you can see the largely Paleozoic rocks of the Appalachians and Ouachitas in purples and blues. The much younger sediments of the Mississippi Embayment are in yellow. </a:t>
            </a:r>
            <a:r>
              <a:rPr lang="en-US" dirty="0" smtClean="0"/>
              <a:t>Obviously, </a:t>
            </a:r>
            <a:r>
              <a:rPr lang="en-US" dirty="0" smtClean="0"/>
              <a:t>the mountains are older than the river, so how did the river cut from one side of the mountains to the other? One explanation is that the entire area was peneplaned after the formation of the mountains and that the river flowed over the eroded stumps of the old mountains. Then, uplift caused the river to cut down through the old mountains similar to the way water gaps formed in the Appalachians upon rejuvenation. </a:t>
            </a:r>
          </a:p>
        </p:txBody>
      </p:sp>
      <p:sp>
        <p:nvSpPr>
          <p:cNvPr id="120836" name="Slide Number Placeholder 3"/>
          <p:cNvSpPr>
            <a:spLocks noGrp="1"/>
          </p:cNvSpPr>
          <p:nvPr>
            <p:ph type="sldNum" sz="quarter" idx="5"/>
          </p:nvPr>
        </p:nvSpPr>
        <p:spPr>
          <a:noFill/>
        </p:spPr>
        <p:txBody>
          <a:bodyPr/>
          <a:lstStyle/>
          <a:p>
            <a:fld id="{C46699F7-2644-4BC3-9DF1-A6E27CF48CF6}"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r>
              <a:rPr lang="en-US" dirty="0" smtClean="0"/>
              <a:t>Indeed, ridges of equal elevation are common in the Ouachitas - just like in peneplaned and rejuvenated portions of the Appalachians.</a:t>
            </a:r>
          </a:p>
        </p:txBody>
      </p:sp>
      <p:sp>
        <p:nvSpPr>
          <p:cNvPr id="121860" name="Slide Number Placeholder 3"/>
          <p:cNvSpPr>
            <a:spLocks noGrp="1"/>
          </p:cNvSpPr>
          <p:nvPr>
            <p:ph type="sldNum" sz="quarter" idx="5"/>
          </p:nvPr>
        </p:nvSpPr>
        <p:spPr>
          <a:noFill/>
        </p:spPr>
        <p:txBody>
          <a:bodyPr/>
          <a:lstStyle/>
          <a:p>
            <a:fld id="{6B1062AF-1564-4BDC-B008-0B1E8B474704}" type="slidenum">
              <a:rPr lang="en-US" smtClean="0"/>
              <a:pPr/>
              <a:t>22</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r>
              <a:rPr lang="en-US" dirty="0" smtClean="0"/>
              <a:t>But the gap that separates the Ouachitas from the Appalachians across the Mississippi Embayment is orders of magnitude wider than the Appalachian water gaps, so something much grander must have happened here. </a:t>
            </a:r>
          </a:p>
        </p:txBody>
      </p:sp>
      <p:sp>
        <p:nvSpPr>
          <p:cNvPr id="122884" name="Slide Number Placeholder 3"/>
          <p:cNvSpPr>
            <a:spLocks noGrp="1"/>
          </p:cNvSpPr>
          <p:nvPr>
            <p:ph type="sldNum" sz="quarter" idx="5"/>
          </p:nvPr>
        </p:nvSpPr>
        <p:spPr>
          <a:noFill/>
        </p:spPr>
        <p:txBody>
          <a:bodyPr/>
          <a:lstStyle/>
          <a:p>
            <a:fld id="{9249181A-771E-4C35-B919-596643E05767}" type="slidenum">
              <a:rPr lang="en-US" smtClean="0"/>
              <a:pPr/>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r>
              <a:rPr lang="en-US" dirty="0" smtClean="0"/>
              <a:t>One relatively new idea, albeit debated, is that the North American continent moved across a stationary hotspot in the mantle. The alleged hotspot currently lies just east of Bermuda, …</a:t>
            </a:r>
          </a:p>
        </p:txBody>
      </p:sp>
      <p:sp>
        <p:nvSpPr>
          <p:cNvPr id="123908" name="Slide Number Placeholder 3"/>
          <p:cNvSpPr>
            <a:spLocks noGrp="1"/>
          </p:cNvSpPr>
          <p:nvPr>
            <p:ph type="sldNum" sz="quarter" idx="5"/>
          </p:nvPr>
        </p:nvSpPr>
        <p:spPr>
          <a:noFill/>
        </p:spPr>
        <p:txBody>
          <a:bodyPr/>
          <a:lstStyle/>
          <a:p>
            <a:fld id="{19A823FF-DA91-4D77-B2D3-C834906AEFF0}" type="slidenum">
              <a:rPr lang="en-US" smtClean="0"/>
              <a:pPr/>
              <a:t>24</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r>
              <a:rPr lang="en-US" dirty="0" smtClean="0"/>
              <a:t>… and so is known as the Bermuda Hot Spot</a:t>
            </a:r>
          </a:p>
        </p:txBody>
      </p:sp>
      <p:sp>
        <p:nvSpPr>
          <p:cNvPr id="124932" name="Slide Number Placeholder 3"/>
          <p:cNvSpPr>
            <a:spLocks noGrp="1"/>
          </p:cNvSpPr>
          <p:nvPr>
            <p:ph type="sldNum" sz="quarter" idx="5"/>
          </p:nvPr>
        </p:nvSpPr>
        <p:spPr>
          <a:noFill/>
        </p:spPr>
        <p:txBody>
          <a:bodyPr/>
          <a:lstStyle/>
          <a:p>
            <a:fld id="{47D555EF-406B-415A-9993-F88C0984267E}" type="slidenum">
              <a:rPr lang="en-US" smtClean="0"/>
              <a:pPr/>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dirty="0" smtClean="0"/>
              <a:t>Although the hot spot has not moved, the content has. Thus, 70 million years ago the area currently belonging to the Mississippi Embayment was sitting right on top of the hot spot. According to the hypothesis, during this time the hot spot warmed, expanded and domed the continent above it.</a:t>
            </a:r>
          </a:p>
        </p:txBody>
      </p:sp>
      <p:sp>
        <p:nvSpPr>
          <p:cNvPr id="125956" name="Slide Number Placeholder 3"/>
          <p:cNvSpPr>
            <a:spLocks noGrp="1"/>
          </p:cNvSpPr>
          <p:nvPr>
            <p:ph type="sldNum" sz="quarter" idx="5"/>
          </p:nvPr>
        </p:nvSpPr>
        <p:spPr>
          <a:noFill/>
        </p:spPr>
        <p:txBody>
          <a:bodyPr/>
          <a:lstStyle/>
          <a:p>
            <a:fld id="{59F8800A-AEA9-4334-B7AC-453742AC78C2}" type="slidenum">
              <a:rPr lang="en-US" smtClean="0"/>
              <a:pPr/>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r>
              <a:rPr lang="en-US" dirty="0" smtClean="0"/>
              <a:t>But as the continent moved west, the dome eroded while a new part of the continent was placed above the stationary hot spot.</a:t>
            </a:r>
          </a:p>
        </p:txBody>
      </p:sp>
      <p:sp>
        <p:nvSpPr>
          <p:cNvPr id="126980" name="Slide Number Placeholder 3"/>
          <p:cNvSpPr>
            <a:spLocks noGrp="1"/>
          </p:cNvSpPr>
          <p:nvPr>
            <p:ph type="sldNum" sz="quarter" idx="5"/>
          </p:nvPr>
        </p:nvSpPr>
        <p:spPr>
          <a:noFill/>
        </p:spPr>
        <p:txBody>
          <a:bodyPr/>
          <a:lstStyle/>
          <a:p>
            <a:fld id="{D10ED05F-0DCA-4744-B450-B9929EE31060}" type="slidenum">
              <a:rPr lang="en-US" smtClean="0"/>
              <a:pPr/>
              <a:t>27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r>
              <a:rPr lang="en-US" dirty="0" smtClean="0"/>
              <a:t>With the dome completely eroded, cooling and contraction lowered the Mississippi Embayment area relative to the adjacent areas, …</a:t>
            </a:r>
          </a:p>
        </p:txBody>
      </p:sp>
      <p:sp>
        <p:nvSpPr>
          <p:cNvPr id="128004" name="Slide Number Placeholder 3"/>
          <p:cNvSpPr>
            <a:spLocks noGrp="1"/>
          </p:cNvSpPr>
          <p:nvPr>
            <p:ph type="sldNum" sz="quarter" idx="5"/>
          </p:nvPr>
        </p:nvSpPr>
        <p:spPr>
          <a:noFill/>
        </p:spPr>
        <p:txBody>
          <a:bodyPr/>
          <a:lstStyle/>
          <a:p>
            <a:fld id="{F92A97D6-1718-4080-A990-337288AAB7E3}" type="slidenum">
              <a:rPr lang="en-US" smtClean="0"/>
              <a:pPr/>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r>
              <a:rPr lang="en-US" dirty="0" smtClean="0"/>
              <a:t>… and the Mississippi River flowed across the low spot.</a:t>
            </a:r>
          </a:p>
        </p:txBody>
      </p:sp>
      <p:sp>
        <p:nvSpPr>
          <p:cNvPr id="129028" name="Slide Number Placeholder 3"/>
          <p:cNvSpPr>
            <a:spLocks noGrp="1"/>
          </p:cNvSpPr>
          <p:nvPr>
            <p:ph type="sldNum" sz="quarter" idx="5"/>
          </p:nvPr>
        </p:nvSpPr>
        <p:spPr>
          <a:noFill/>
        </p:spPr>
        <p:txBody>
          <a:bodyPr/>
          <a:lstStyle/>
          <a:p>
            <a:fld id="{9875DC33-2701-4D67-847B-F1C8F860A17E}" type="slidenum">
              <a:rPr lang="en-US" smtClean="0"/>
              <a:pPr/>
              <a:t>29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r>
              <a:rPr lang="en-US" dirty="0" smtClean="0"/>
              <a:t>Indeed, it’s located along Central Ave, a mere half mile from the main business district in Hot Springs, Arkansas. Don’t expect anything even remotely resembling a wilderness experience here. </a:t>
            </a:r>
          </a:p>
        </p:txBody>
      </p:sp>
      <p:sp>
        <p:nvSpPr>
          <p:cNvPr id="102404" name="Slide Number Placeholder 3"/>
          <p:cNvSpPr>
            <a:spLocks noGrp="1"/>
          </p:cNvSpPr>
          <p:nvPr>
            <p:ph type="sldNum" sz="quarter" idx="5"/>
          </p:nvPr>
        </p:nvSpPr>
        <p:spPr>
          <a:noFill/>
        </p:spPr>
        <p:txBody>
          <a:bodyPr/>
          <a:lstStyle/>
          <a:p>
            <a:fld id="{30219A56-495C-4EA8-AB59-680E1C6ADDAF}" type="slidenum">
              <a:rPr lang="en-US" smtClean="0"/>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r>
              <a:rPr lang="en-US" dirty="0" smtClean="0"/>
              <a:t>There are other explanations for the embayment that rely on reactivating Late Proterozoic rifts in the area, </a:t>
            </a:r>
          </a:p>
        </p:txBody>
      </p:sp>
      <p:sp>
        <p:nvSpPr>
          <p:cNvPr id="130052" name="Slide Number Placeholder 3"/>
          <p:cNvSpPr>
            <a:spLocks noGrp="1"/>
          </p:cNvSpPr>
          <p:nvPr>
            <p:ph type="sldNum" sz="quarter" idx="5"/>
          </p:nvPr>
        </p:nvSpPr>
        <p:spPr>
          <a:noFill/>
        </p:spPr>
        <p:txBody>
          <a:bodyPr/>
          <a:lstStyle/>
          <a:p>
            <a:fld id="{F0820A8D-B5D8-421F-BFC3-A824EE442F05}" type="slidenum">
              <a:rPr lang="en-US" smtClean="0"/>
              <a:pPr/>
              <a:t>30</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r>
              <a:rPr lang="en-US" dirty="0" smtClean="0"/>
              <a:t>… but no matter how you explain the termination of the Ouachita Mountains, their structure is undeniably similar to that of the Appalachian Valley and Ridge Province.</a:t>
            </a:r>
          </a:p>
        </p:txBody>
      </p:sp>
      <p:sp>
        <p:nvSpPr>
          <p:cNvPr id="131076" name="Slide Number Placeholder 3"/>
          <p:cNvSpPr>
            <a:spLocks noGrp="1"/>
          </p:cNvSpPr>
          <p:nvPr>
            <p:ph type="sldNum" sz="quarter" idx="5"/>
          </p:nvPr>
        </p:nvSpPr>
        <p:spPr>
          <a:noFill/>
        </p:spPr>
        <p:txBody>
          <a:bodyPr/>
          <a:lstStyle/>
          <a:p>
            <a:fld id="{CCE9657B-F2AE-4E6D-9528-1517BE0B1647}" type="slidenum">
              <a:rPr lang="en-US" smtClean="0"/>
              <a:pPr/>
              <a:t>31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p:spPr>
        <p:txBody>
          <a:bodyPr/>
          <a:lstStyle/>
          <a:p>
            <a:r>
              <a:rPr lang="en-US" dirty="0" smtClean="0"/>
              <a:t>On the state-wide scale you can see that the general structure of the Ouachitas is a broad anticline that has uplifted mostly Mississippian and </a:t>
            </a:r>
            <a:r>
              <a:rPr lang="en-US" dirty="0" smtClean="0"/>
              <a:t>Devonian-aged </a:t>
            </a:r>
            <a:r>
              <a:rPr lang="en-US" dirty="0" smtClean="0"/>
              <a:t>rocks in its core. Note the Cretaceous igneous rocks in red, possibly related to the passage of the Bermuda Hotspot.</a:t>
            </a:r>
          </a:p>
        </p:txBody>
      </p:sp>
      <p:sp>
        <p:nvSpPr>
          <p:cNvPr id="132100" name="Slide Number Placeholder 3"/>
          <p:cNvSpPr>
            <a:spLocks noGrp="1"/>
          </p:cNvSpPr>
          <p:nvPr>
            <p:ph type="sldNum" sz="quarter" idx="5"/>
          </p:nvPr>
        </p:nvSpPr>
        <p:spPr>
          <a:noFill/>
        </p:spPr>
        <p:txBody>
          <a:bodyPr/>
          <a:lstStyle/>
          <a:p>
            <a:fld id="{ED91A211-9C00-4549-B4BD-ACD4D609BD48}" type="slidenum">
              <a:rPr lang="en-US" smtClean="0"/>
              <a:pPr/>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r>
              <a:rPr lang="en-US" dirty="0" smtClean="0"/>
              <a:t>If we zoom in from the state wide scale ….</a:t>
            </a:r>
          </a:p>
        </p:txBody>
      </p:sp>
      <p:sp>
        <p:nvSpPr>
          <p:cNvPr id="133124" name="Slide Number Placeholder 3"/>
          <p:cNvSpPr>
            <a:spLocks noGrp="1"/>
          </p:cNvSpPr>
          <p:nvPr>
            <p:ph type="sldNum" sz="quarter" idx="5"/>
          </p:nvPr>
        </p:nvSpPr>
        <p:spPr>
          <a:noFill/>
        </p:spPr>
        <p:txBody>
          <a:bodyPr/>
          <a:lstStyle/>
          <a:p>
            <a:fld id="{AC931DC4-DCBF-4C27-80A4-6061AAC49634}" type="slidenum">
              <a:rPr lang="en-US" smtClean="0"/>
              <a:pPr/>
              <a:t>33</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p:spPr>
        <p:txBody>
          <a:bodyPr/>
          <a:lstStyle/>
          <a:p>
            <a:r>
              <a:rPr lang="en-US" dirty="0" smtClean="0"/>
              <a:t>… down to the scale of the Ouachitas, we can see that there are numerous smaller folds in the aptly named “Zigzag” range superimposed on the main anticline. From their elongated “V” or “U” shapes you should recognize them as plunging folds – just like the type seen in the Appalachians. The direction of plunge is to the southwest.</a:t>
            </a:r>
          </a:p>
        </p:txBody>
      </p:sp>
      <p:sp>
        <p:nvSpPr>
          <p:cNvPr id="134148" name="Slide Number Placeholder 3"/>
          <p:cNvSpPr>
            <a:spLocks noGrp="1"/>
          </p:cNvSpPr>
          <p:nvPr>
            <p:ph type="sldNum" sz="quarter" idx="5"/>
          </p:nvPr>
        </p:nvSpPr>
        <p:spPr>
          <a:noFill/>
        </p:spPr>
        <p:txBody>
          <a:bodyPr/>
          <a:lstStyle/>
          <a:p>
            <a:fld id="{ADB2CAD6-B82B-4583-9E24-B849A795927A}" type="slidenum">
              <a:rPr lang="en-US" smtClean="0"/>
              <a:pPr/>
              <a:t>34</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r>
              <a:rPr lang="en-US" dirty="0" smtClean="0"/>
              <a:t>Following the general trend of the folds in the Zigzag Range are dozens of thrust faults (the red lines here) which complete the association typical of fold and thrust belts like the Valley and Ridge Province. It is the unique combination of this structure and the peculiar rock types found here that have created a system in which groundwater can circulate to great depths, become heated, and then return to the surface.</a:t>
            </a:r>
          </a:p>
        </p:txBody>
      </p:sp>
      <p:sp>
        <p:nvSpPr>
          <p:cNvPr id="135172" name="Slide Number Placeholder 3"/>
          <p:cNvSpPr>
            <a:spLocks noGrp="1"/>
          </p:cNvSpPr>
          <p:nvPr>
            <p:ph type="sldNum" sz="quarter" idx="5"/>
          </p:nvPr>
        </p:nvSpPr>
        <p:spPr>
          <a:noFill/>
        </p:spPr>
        <p:txBody>
          <a:bodyPr/>
          <a:lstStyle/>
          <a:p>
            <a:fld id="{D92F48C7-FFD3-4C78-AD22-E3E6C89FCBB0}" type="slidenum">
              <a:rPr lang="en-US" smtClean="0"/>
              <a:pPr/>
              <a:t>35</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p:spPr>
        <p:txBody>
          <a:bodyPr/>
          <a:lstStyle/>
          <a:p>
            <a:r>
              <a:rPr lang="en-US" dirty="0" smtClean="0"/>
              <a:t>Key among the rock types that promote the circulation of groundwater here is the Arkansas Novaculite - shown in the striped pattern.</a:t>
            </a:r>
          </a:p>
        </p:txBody>
      </p:sp>
      <p:sp>
        <p:nvSpPr>
          <p:cNvPr id="136196" name="Slide Number Placeholder 3"/>
          <p:cNvSpPr>
            <a:spLocks noGrp="1"/>
          </p:cNvSpPr>
          <p:nvPr>
            <p:ph type="sldNum" sz="quarter" idx="5"/>
          </p:nvPr>
        </p:nvSpPr>
        <p:spPr>
          <a:noFill/>
        </p:spPr>
        <p:txBody>
          <a:bodyPr/>
          <a:lstStyle/>
          <a:p>
            <a:fld id="{47E5EF8B-C15E-4DC4-A87F-C49CCFE6CD53}" type="slidenum">
              <a:rPr lang="en-US" smtClean="0"/>
              <a:pPr/>
              <a:t>36</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514CA12D-53EE-4F8F-A3F8-8BE01F1C140F}" type="slidenum">
              <a:rPr lang="en-US" smtClean="0"/>
              <a:pPr/>
              <a:t>37</a:t>
            </a:fld>
            <a:endParaRPr lang="en-US"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r>
              <a:rPr lang="en-US" dirty="0" smtClean="0"/>
              <a:t>It is by far the most resistant rock in the region and forms most of the ridges throughout the Ouachitas including those around the Hot Springs area. The Devonian to Mississippian-age formation consists of nearly pure silica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p:spPr>
        <p:txBody>
          <a:bodyPr/>
          <a:lstStyle/>
          <a:p>
            <a:r>
              <a:rPr lang="en-US" dirty="0" smtClean="0"/>
              <a:t>… and represents a deep-sea deposit of siliceous ooze. The ooze hardened into chert, …</a:t>
            </a:r>
          </a:p>
        </p:txBody>
      </p:sp>
      <p:sp>
        <p:nvSpPr>
          <p:cNvPr id="138244" name="Slide Number Placeholder 3"/>
          <p:cNvSpPr>
            <a:spLocks noGrp="1"/>
          </p:cNvSpPr>
          <p:nvPr>
            <p:ph type="sldNum" sz="quarter" idx="5"/>
          </p:nvPr>
        </p:nvSpPr>
        <p:spPr>
          <a:noFill/>
        </p:spPr>
        <p:txBody>
          <a:bodyPr/>
          <a:lstStyle/>
          <a:p>
            <a:fld id="{EBE1FBC0-5429-4F6A-8BC2-730FB973349E}" type="slidenum">
              <a:rPr lang="en-US" smtClean="0"/>
              <a:pPr/>
              <a:t>38</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r>
              <a:rPr lang="en-US" dirty="0" smtClean="0"/>
              <a:t>…and then during the Late Paleozoic Ouachita </a:t>
            </a:r>
            <a:r>
              <a:rPr lang="en-US" dirty="0" smtClean="0"/>
              <a:t>orogeny as South America collided with North America, </a:t>
            </a:r>
            <a:r>
              <a:rPr lang="en-US" dirty="0" smtClean="0"/>
              <a:t>mild metamorphism …</a:t>
            </a:r>
          </a:p>
          <a:p>
            <a:endParaRPr lang="en-US" dirty="0" smtClean="0"/>
          </a:p>
        </p:txBody>
      </p:sp>
      <p:sp>
        <p:nvSpPr>
          <p:cNvPr id="139268" name="Slide Number Placeholder 3"/>
          <p:cNvSpPr>
            <a:spLocks noGrp="1"/>
          </p:cNvSpPr>
          <p:nvPr>
            <p:ph type="sldNum" sz="quarter" idx="5"/>
          </p:nvPr>
        </p:nvSpPr>
        <p:spPr>
          <a:noFill/>
        </p:spPr>
        <p:txBody>
          <a:bodyPr/>
          <a:lstStyle/>
          <a:p>
            <a:fld id="{582D80BB-27D2-47E9-992C-051E1966B79F}" type="slidenum">
              <a:rPr lang="en-US" smtClean="0"/>
              <a:pPr/>
              <a:t>39</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DD8FB4CF-FE36-4E2B-8934-B8B56A833A44}" type="slidenum">
              <a:rPr lang="en-US" smtClean="0"/>
              <a:pPr/>
              <a:t>4</a:t>
            </a:fld>
            <a:endParaRPr lang="en-US"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r>
              <a:rPr lang="en-US" dirty="0" smtClean="0"/>
              <a:t>As one blogger described it: “this is probably the least worthwhile National Park I've ever seen and could ever imagine”. I’m not sure I’d go that far, but when one of the park’s main attractions is a flaccidly spurting, warm water fountain covered with slimy mineral deposits, you’ve got to wonder if maybe someone in the Department of the Interior had their brains soft boiled after an overextended soak in one of the old bathhouses here.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p:spPr>
        <p:txBody>
          <a:bodyPr/>
          <a:lstStyle/>
          <a:p>
            <a:pPr eaLnBrk="1" hangingPunct="1"/>
            <a:r>
              <a:rPr lang="en-US" dirty="0" smtClean="0"/>
              <a:t>… slightly recrystallized </a:t>
            </a:r>
            <a:r>
              <a:rPr lang="en-US" dirty="0" smtClean="0"/>
              <a:t>the chert </a:t>
            </a:r>
            <a:r>
              <a:rPr lang="en-US" dirty="0" smtClean="0"/>
              <a:t>into Novaculite. This rock is hard, brittle, and extremely resistant to chemical weathering</a:t>
            </a:r>
            <a:r>
              <a:rPr lang="en-US" dirty="0" smtClean="0"/>
              <a:t>.</a:t>
            </a:r>
            <a:endParaRPr lang="en-US" dirty="0" smtClean="0"/>
          </a:p>
        </p:txBody>
      </p:sp>
      <p:sp>
        <p:nvSpPr>
          <p:cNvPr id="140292" name="Slide Number Placeholder 3"/>
          <p:cNvSpPr>
            <a:spLocks noGrp="1"/>
          </p:cNvSpPr>
          <p:nvPr>
            <p:ph type="sldNum" sz="quarter" idx="5"/>
          </p:nvPr>
        </p:nvSpPr>
        <p:spPr>
          <a:noFill/>
        </p:spPr>
        <p:txBody>
          <a:bodyPr/>
          <a:lstStyle/>
          <a:p>
            <a:fld id="{5721A1DF-1EC6-44C6-8F54-484BD233A855}" type="slidenum">
              <a:rPr lang="en-US" smtClean="0"/>
              <a:pPr/>
              <a:t>40</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A00A2A56-C67B-497A-A682-CD4438A450DD}" type="slidenum">
              <a:rPr lang="en-US" smtClean="0"/>
              <a:pPr/>
              <a:t>41</a:t>
            </a:fld>
            <a:endParaRPr lang="en-US"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r>
              <a:rPr lang="en-US" dirty="0" smtClean="0"/>
              <a:t>Fracture this stuff and you can’t ask for a better medium to transmit groundwater.</a:t>
            </a:r>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A00A2A56-C67B-497A-A682-CD4438A450DD}" type="slidenum">
              <a:rPr lang="en-US" smtClean="0"/>
              <a:pPr/>
              <a:t>42</a:t>
            </a:fld>
            <a:endParaRPr lang="en-US"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r>
              <a:rPr lang="en-US" dirty="0" smtClean="0"/>
              <a:t>Stratigraphically underlying the Devonian/Mississippian Arkansas Novaculite …</a:t>
            </a:r>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20EB8794-AA1F-4A2F-9E0F-299A2C7D947F}" type="slidenum">
              <a:rPr lang="en-US" smtClean="0"/>
              <a:pPr/>
              <a:t>43</a:t>
            </a:fld>
            <a:endParaRPr lang="en-US"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r>
              <a:rPr lang="en-US" dirty="0" smtClean="0"/>
              <a:t>.. is </a:t>
            </a:r>
            <a:r>
              <a:rPr lang="en-US" dirty="0" smtClean="0"/>
              <a:t>the Ordovician Big Fork Chert. In fold and thrust belts the term “stratigraphically” is handy to describe pre-deformation </a:t>
            </a:r>
            <a:r>
              <a:rPr lang="en-US" i="1" dirty="0" smtClean="0"/>
              <a:t>sedimentary</a:t>
            </a:r>
            <a:r>
              <a:rPr lang="en-US" dirty="0" smtClean="0"/>
              <a:t> relationships, because overturned folds and thrust faults place older units </a:t>
            </a:r>
            <a:r>
              <a:rPr lang="en-US" i="1" dirty="0" smtClean="0"/>
              <a:t>structurally</a:t>
            </a:r>
            <a:r>
              <a:rPr lang="en-US" dirty="0" smtClean="0"/>
              <a:t> above younger ones. This road cut illustrates the strong deformation and irregular folding characteristic of the Ouachita Orogeny.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EDC06502-9198-4C88-A9E9-55C90431E122}" type="slidenum">
              <a:rPr lang="en-US" smtClean="0"/>
              <a:pPr/>
              <a:t>44</a:t>
            </a:fld>
            <a:endParaRPr 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r>
              <a:rPr lang="en-US" dirty="0" smtClean="0"/>
              <a:t>Like the Arkansas Novaculite, these sediments deposited in the deep water basin that separated North America from South America…</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EDC06502-9198-4C88-A9E9-55C90431E122}" type="slidenum">
              <a:rPr lang="en-US" smtClean="0"/>
              <a:pPr/>
              <a:t>45</a:t>
            </a:fld>
            <a:endParaRPr 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r>
              <a:rPr lang="en-US" baseline="0" dirty="0" smtClean="0"/>
              <a:t>… and the folding resulted from the Ouachita Orogeny. Like the Arkansas Novaculite, the chert here is brittle and thus fractured during folding. The interbedded shale here deformed plastically. Groundwater will be able to flow through the fractured chert and Novaculite, but shale will confine the flow of groundwater.</a:t>
            </a:r>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p:spPr>
        <p:txBody>
          <a:bodyPr/>
          <a:lstStyle/>
          <a:p>
            <a:pPr eaLnBrk="1" hangingPunct="1"/>
            <a:r>
              <a:rPr lang="en-US" dirty="0" smtClean="0"/>
              <a:t>Stratigraphically above the Arkansas Novaculite is the Stanley shale - exposed beautifully here where the gunnite (sprayed-on concrete) has broken off a slope cut into the overturned anticline next to Hot Springs National Park. If this strata is overturned, where would the older Novaculite be? To the left or right of the photo?</a:t>
            </a:r>
          </a:p>
        </p:txBody>
      </p:sp>
      <p:sp>
        <p:nvSpPr>
          <p:cNvPr id="143364" name="Slide Number Placeholder 3"/>
          <p:cNvSpPr>
            <a:spLocks noGrp="1"/>
          </p:cNvSpPr>
          <p:nvPr>
            <p:ph type="sldNum" sz="quarter" idx="5"/>
          </p:nvPr>
        </p:nvSpPr>
        <p:spPr>
          <a:noFill/>
        </p:spPr>
        <p:txBody>
          <a:bodyPr/>
          <a:lstStyle/>
          <a:p>
            <a:fld id="{D721DBB7-3E19-4008-874A-0ADC92FAEA0A}" type="slidenum">
              <a:rPr lang="en-US" smtClean="0"/>
              <a:pPr/>
              <a:t>46</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pPr eaLnBrk="1" hangingPunct="1"/>
            <a:r>
              <a:rPr lang="en-US" dirty="0" smtClean="0"/>
              <a:t>Although to the </a:t>
            </a:r>
            <a:r>
              <a:rPr lang="en-US" u="sng" dirty="0" smtClean="0"/>
              <a:t>right</a:t>
            </a:r>
            <a:r>
              <a:rPr lang="en-US" dirty="0" smtClean="0"/>
              <a:t> is the answer</a:t>
            </a:r>
            <a:r>
              <a:rPr lang="en-US" baseline="0" dirty="0" smtClean="0"/>
              <a:t> I was looking for, to the left is also correct, because the Arkansas Novaculite (in green here) is folded with all the other units such that the same unit may be repeated many times at the surface of a cross section like this. I know visualizing all this in three dimensions is challenging, but the important thing to keep in mind here is that the two brittle units (Arkansas Novaculite and Bigfork Chert) are sandwiched between the Stanley Shale and </a:t>
            </a:r>
            <a:r>
              <a:rPr lang="en-US" baseline="0" dirty="0" err="1" smtClean="0"/>
              <a:t>Womble</a:t>
            </a:r>
            <a:r>
              <a:rPr lang="en-US" baseline="0" dirty="0" smtClean="0"/>
              <a:t> Shale, …</a:t>
            </a:r>
            <a:endParaRPr lang="en-US" dirty="0" smtClean="0"/>
          </a:p>
        </p:txBody>
      </p:sp>
      <p:sp>
        <p:nvSpPr>
          <p:cNvPr id="144388" name="Slide Number Placeholder 3"/>
          <p:cNvSpPr>
            <a:spLocks noGrp="1"/>
          </p:cNvSpPr>
          <p:nvPr>
            <p:ph type="sldNum" sz="quarter" idx="5"/>
          </p:nvPr>
        </p:nvSpPr>
        <p:spPr>
          <a:noFill/>
        </p:spPr>
        <p:txBody>
          <a:bodyPr/>
          <a:lstStyle/>
          <a:p>
            <a:fld id="{71E9088B-370F-4578-952C-B0278474C31F}" type="slidenum">
              <a:rPr lang="en-US" smtClean="0"/>
              <a:pPr/>
              <a:t>47</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and that when bent, groundwater permeable </a:t>
            </a:r>
            <a:r>
              <a:rPr lang="en-US" baseline="0" dirty="0" smtClean="0"/>
              <a:t>fractures develop in the brittle chert …</a:t>
            </a:r>
            <a:endParaRPr lang="en-US" dirty="0"/>
          </a:p>
        </p:txBody>
      </p:sp>
      <p:sp>
        <p:nvSpPr>
          <p:cNvPr id="4" name="Slide Number Placeholder 3"/>
          <p:cNvSpPr>
            <a:spLocks noGrp="1"/>
          </p:cNvSpPr>
          <p:nvPr>
            <p:ph type="sldNum" sz="quarter" idx="10"/>
          </p:nvPr>
        </p:nvSpPr>
        <p:spPr/>
        <p:txBody>
          <a:bodyPr/>
          <a:lstStyle/>
          <a:p>
            <a:pPr>
              <a:defRPr/>
            </a:pPr>
            <a:fld id="{325C47DF-16C7-4D9E-BE85-0DABB1B7ECD9}"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8D0E0EBC-3544-4A97-8AD3-5FB8EACC7799}" type="slidenum">
              <a:rPr lang="en-US" smtClean="0"/>
              <a:pPr/>
              <a:t>49</a:t>
            </a:fld>
            <a:endParaRPr lang="en-US"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r>
              <a:rPr lang="en-US" dirty="0" smtClean="0"/>
              <a:t>… and Novaculite,</a:t>
            </a:r>
            <a:r>
              <a:rPr lang="en-US" baseline="0" dirty="0" smtClean="0"/>
              <a:t> …</a:t>
            </a: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r>
              <a:rPr lang="en-US" dirty="0" smtClean="0"/>
              <a:t>At the time the hot springs where given federal protection back in the 1830’s, however, the existence of the enormously grander Yellowstone geothermal area had not been confirmed, so Hot Springs, Arkansas, albeit small, </a:t>
            </a:r>
            <a:r>
              <a:rPr lang="en-US" i="1" u="sng" dirty="0" smtClean="0"/>
              <a:t>was</a:t>
            </a:r>
            <a:r>
              <a:rPr lang="en-US" dirty="0" smtClean="0"/>
              <a:t>  a natural wonder. Steam billowed from dozens of hot springs, which brought water saturated in calcium carbonate to the surface where it precipitated to form thick deposits of gleaming white tufa. You can see the tufa here along Hot Spring Creek in this sketch from the 1840’s. </a:t>
            </a:r>
          </a:p>
        </p:txBody>
      </p:sp>
      <p:sp>
        <p:nvSpPr>
          <p:cNvPr id="104452" name="Slide Number Placeholder 3"/>
          <p:cNvSpPr>
            <a:spLocks noGrp="1"/>
          </p:cNvSpPr>
          <p:nvPr>
            <p:ph type="sldNum" sz="quarter" idx="5"/>
          </p:nvPr>
        </p:nvSpPr>
        <p:spPr>
          <a:noFill/>
        </p:spPr>
        <p:txBody>
          <a:bodyPr/>
          <a:lstStyle/>
          <a:p>
            <a:fld id="{F5608E28-89AD-4CCD-B49D-610B6BD65ED3}" type="slidenum">
              <a:rPr lang="en-US" smtClean="0"/>
              <a:pPr/>
              <a:t>5</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A0F28D12-BE19-4A28-8448-4259F715C0C4}" type="slidenum">
              <a:rPr lang="en-US" smtClean="0"/>
              <a:pPr/>
              <a:t>50</a:t>
            </a:fld>
            <a:endParaRPr lang="en-US"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r>
              <a:rPr lang="en-US" dirty="0" smtClean="0"/>
              <a:t>… but the shale units will deform plastically without developing fractures.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Thus</a:t>
            </a:r>
            <a:r>
              <a:rPr lang="en-US" baseline="0" dirty="0" smtClean="0"/>
              <a:t>, permeable fractured units </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325C47DF-16C7-4D9E-BE85-0DABB1B7ECD9}"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r>
              <a:rPr lang="en-US" baseline="0" dirty="0" smtClean="0"/>
              <a:t>are sandwiched between impermeable shale units.</a:t>
            </a:r>
            <a:endParaRPr lang="en-US" dirty="0"/>
          </a:p>
        </p:txBody>
      </p:sp>
      <p:sp>
        <p:nvSpPr>
          <p:cNvPr id="4" name="Slide Number Placeholder 3"/>
          <p:cNvSpPr>
            <a:spLocks noGrp="1"/>
          </p:cNvSpPr>
          <p:nvPr>
            <p:ph type="sldNum" sz="quarter" idx="10"/>
          </p:nvPr>
        </p:nvSpPr>
        <p:spPr/>
        <p:txBody>
          <a:bodyPr/>
          <a:lstStyle/>
          <a:p>
            <a:pPr>
              <a:defRPr/>
            </a:pPr>
            <a:fld id="{325C47DF-16C7-4D9E-BE85-0DABB1B7ECD9}"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arrangement confines the flow</a:t>
            </a:r>
            <a:r>
              <a:rPr lang="en-US" baseline="0" dirty="0" smtClean="0"/>
              <a:t> of groundwater from the surface like a hose.</a:t>
            </a:r>
            <a:endParaRPr lang="en-US" dirty="0"/>
          </a:p>
        </p:txBody>
      </p:sp>
      <p:sp>
        <p:nvSpPr>
          <p:cNvPr id="4" name="Slide Number Placeholder 3"/>
          <p:cNvSpPr>
            <a:spLocks noGrp="1"/>
          </p:cNvSpPr>
          <p:nvPr>
            <p:ph type="sldNum" sz="quarter" idx="10"/>
          </p:nvPr>
        </p:nvSpPr>
        <p:spPr/>
        <p:txBody>
          <a:bodyPr/>
          <a:lstStyle/>
          <a:p>
            <a:pPr>
              <a:defRPr/>
            </a:pPr>
            <a:fld id="{325C47DF-16C7-4D9E-BE85-0DABB1B7ECD9}"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Faults</a:t>
            </a:r>
            <a:r>
              <a:rPr lang="en-US" baseline="0" dirty="0" smtClean="0"/>
              <a:t> penetrate the layers, creating a permeable routes for groundwater to flow through the otherwise impermeable Stanley Shale.</a:t>
            </a:r>
            <a:endParaRPr lang="en-US" dirty="0"/>
          </a:p>
        </p:txBody>
      </p:sp>
      <p:sp>
        <p:nvSpPr>
          <p:cNvPr id="4" name="Slide Number Placeholder 3"/>
          <p:cNvSpPr>
            <a:spLocks noGrp="1"/>
          </p:cNvSpPr>
          <p:nvPr>
            <p:ph type="sldNum" sz="quarter" idx="10"/>
          </p:nvPr>
        </p:nvSpPr>
        <p:spPr/>
        <p:txBody>
          <a:bodyPr/>
          <a:lstStyle/>
          <a:p>
            <a:pPr>
              <a:defRPr/>
            </a:pPr>
            <a:fld id="{325C47DF-16C7-4D9E-BE85-0DABB1B7ECD9}"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Because the Bigfork Chert and Arkansas Novaculite</a:t>
            </a:r>
            <a:r>
              <a:rPr lang="en-US" baseline="0" dirty="0" smtClean="0"/>
              <a:t> are exposed at a higher elevation than where the thrust faults intersect the surface, </a:t>
            </a:r>
            <a:endParaRPr lang="en-US" dirty="0"/>
          </a:p>
        </p:txBody>
      </p:sp>
      <p:sp>
        <p:nvSpPr>
          <p:cNvPr id="4" name="Slide Number Placeholder 3"/>
          <p:cNvSpPr>
            <a:spLocks noGrp="1"/>
          </p:cNvSpPr>
          <p:nvPr>
            <p:ph type="sldNum" sz="quarter" idx="10"/>
          </p:nvPr>
        </p:nvSpPr>
        <p:spPr/>
        <p:txBody>
          <a:bodyPr/>
          <a:lstStyle/>
          <a:p>
            <a:pPr>
              <a:defRPr/>
            </a:pPr>
            <a:fld id="{325C47DF-16C7-4D9E-BE85-0DABB1B7ECD9}"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 </a:t>
            </a:r>
            <a:r>
              <a:rPr lang="en-US" baseline="0" dirty="0" smtClean="0"/>
              <a:t>the weight of the groundwater at higher elevations exerts pressure on the groundwater at lower elevations </a:t>
            </a:r>
            <a:r>
              <a:rPr lang="en-US" baseline="0" dirty="0" smtClean="0"/>
              <a:t>such that </a:t>
            </a:r>
            <a:r>
              <a:rPr lang="en-US" baseline="0" dirty="0" smtClean="0"/>
              <a:t>water is forced out of the ground where the faults intersect the surface. Such springs are considered artesian.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25C47DF-16C7-4D9E-BE85-0DABB1B7ECD9}"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water travels slowly </a:t>
            </a:r>
            <a:r>
              <a:rPr lang="en-US" dirty="0" smtClean="0"/>
              <a:t>downward to </a:t>
            </a:r>
            <a:r>
              <a:rPr lang="en-US" dirty="0" smtClean="0"/>
              <a:t>a great</a:t>
            </a:r>
            <a:r>
              <a:rPr lang="en-US" baseline="0" dirty="0" smtClean="0"/>
              <a:t> depth where it is heated. Acting like a nozzle on a hose, the more narrow (but highly permeable) conduits along the </a:t>
            </a:r>
            <a:r>
              <a:rPr lang="en-US" baseline="0" dirty="0" smtClean="0"/>
              <a:t>faults, </a:t>
            </a:r>
            <a:r>
              <a:rPr lang="en-US" baseline="0" dirty="0" smtClean="0"/>
              <a:t>carry the hot water </a:t>
            </a:r>
            <a:r>
              <a:rPr lang="en-US" u="sng" baseline="0" dirty="0" smtClean="0"/>
              <a:t>quickly</a:t>
            </a:r>
            <a:r>
              <a:rPr lang="en-US" baseline="0" dirty="0" smtClean="0"/>
              <a:t> to the surface, before much heat can conduct away from it.</a:t>
            </a:r>
            <a:endParaRPr lang="en-US" dirty="0"/>
          </a:p>
        </p:txBody>
      </p:sp>
      <p:sp>
        <p:nvSpPr>
          <p:cNvPr id="4" name="Slide Number Placeholder 3"/>
          <p:cNvSpPr>
            <a:spLocks noGrp="1"/>
          </p:cNvSpPr>
          <p:nvPr>
            <p:ph type="sldNum" sz="quarter" idx="10"/>
          </p:nvPr>
        </p:nvSpPr>
        <p:spPr/>
        <p:txBody>
          <a:bodyPr/>
          <a:lstStyle/>
          <a:p>
            <a:pPr>
              <a:defRPr/>
            </a:pPr>
            <a:fld id="{325C47DF-16C7-4D9E-BE85-0DABB1B7ECD9}"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water comes out of the springs at a scalding 140-150 degrees Fahrenheit …</a:t>
            </a:r>
            <a:endParaRPr lang="en-US" dirty="0"/>
          </a:p>
        </p:txBody>
      </p:sp>
      <p:sp>
        <p:nvSpPr>
          <p:cNvPr id="4" name="Slide Number Placeholder 3"/>
          <p:cNvSpPr>
            <a:spLocks noGrp="1"/>
          </p:cNvSpPr>
          <p:nvPr>
            <p:ph type="sldNum" sz="quarter" idx="10"/>
          </p:nvPr>
        </p:nvSpPr>
        <p:spPr/>
        <p:txBody>
          <a:bodyPr/>
          <a:lstStyle/>
          <a:p>
            <a:pPr>
              <a:defRPr/>
            </a:pPr>
            <a:fld id="{325C47DF-16C7-4D9E-BE85-0DABB1B7ECD9}"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 because the rate of </a:t>
            </a:r>
            <a:r>
              <a:rPr lang="en-US" i="1" baseline="0" dirty="0" smtClean="0"/>
              <a:t>convective</a:t>
            </a:r>
            <a:r>
              <a:rPr lang="en-US" baseline="0" dirty="0" smtClean="0"/>
              <a:t> heat flow …</a:t>
            </a:r>
            <a:endParaRPr lang="en-US" dirty="0"/>
          </a:p>
        </p:txBody>
      </p:sp>
      <p:sp>
        <p:nvSpPr>
          <p:cNvPr id="4" name="Slide Number Placeholder 3"/>
          <p:cNvSpPr>
            <a:spLocks noGrp="1"/>
          </p:cNvSpPr>
          <p:nvPr>
            <p:ph type="sldNum" sz="quarter" idx="10"/>
          </p:nvPr>
        </p:nvSpPr>
        <p:spPr/>
        <p:txBody>
          <a:bodyPr/>
          <a:lstStyle/>
          <a:p>
            <a:pPr>
              <a:defRPr/>
            </a:pPr>
            <a:fld id="{325C47DF-16C7-4D9E-BE85-0DABB1B7ECD9}"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74BD188B-8D1C-4D8B-AAA4-60A57894352A}" type="slidenum">
              <a:rPr lang="en-US" smtClean="0"/>
              <a:pPr/>
              <a:t>6</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r>
              <a:rPr lang="en-US" dirty="0" smtClean="0"/>
              <a:t>The tufa deposits are still visible, such as in this ancient hot spring mound,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 is great compared to the rate of </a:t>
            </a:r>
            <a:r>
              <a:rPr lang="en-US" i="1" baseline="0" dirty="0" smtClean="0"/>
              <a:t>conductive</a:t>
            </a:r>
            <a:r>
              <a:rPr lang="en-US" baseline="0" dirty="0" smtClean="0"/>
              <a:t> heat flow. This principle is acts to some degree in all hot spring systems. Or in everyday life: “Hurry up and bring me my coffee before it cools off!”</a:t>
            </a:r>
            <a:endParaRPr lang="en-US" dirty="0"/>
          </a:p>
        </p:txBody>
      </p:sp>
      <p:sp>
        <p:nvSpPr>
          <p:cNvPr id="4" name="Slide Number Placeholder 3"/>
          <p:cNvSpPr>
            <a:spLocks noGrp="1"/>
          </p:cNvSpPr>
          <p:nvPr>
            <p:ph type="sldNum" sz="quarter" idx="10"/>
          </p:nvPr>
        </p:nvSpPr>
        <p:spPr/>
        <p:txBody>
          <a:bodyPr/>
          <a:lstStyle/>
          <a:p>
            <a:pPr>
              <a:defRPr/>
            </a:pPr>
            <a:fld id="{325C47DF-16C7-4D9E-BE85-0DABB1B7ECD9}"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Most models</a:t>
            </a:r>
            <a:r>
              <a:rPr lang="en-US" baseline="0" dirty="0" smtClean="0"/>
              <a:t> seem to favor the Bigfork Chert as the unit through which new water is added to the aquifer – a process called recharge.</a:t>
            </a:r>
            <a:endParaRPr lang="en-US" dirty="0"/>
          </a:p>
        </p:txBody>
      </p:sp>
      <p:sp>
        <p:nvSpPr>
          <p:cNvPr id="4" name="Slide Number Placeholder 3"/>
          <p:cNvSpPr>
            <a:spLocks noGrp="1"/>
          </p:cNvSpPr>
          <p:nvPr>
            <p:ph type="sldNum" sz="quarter" idx="10"/>
          </p:nvPr>
        </p:nvSpPr>
        <p:spPr/>
        <p:txBody>
          <a:bodyPr/>
          <a:lstStyle/>
          <a:p>
            <a:pPr>
              <a:defRPr/>
            </a:pPr>
            <a:fld id="{325C47DF-16C7-4D9E-BE85-0DABB1B7ECD9}"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Others focus on the Arkansas Novaculite</a:t>
            </a:r>
            <a:r>
              <a:rPr lang="en-US" baseline="0" dirty="0" smtClean="0"/>
              <a:t> as the recharge unit, but all models rely on thrust faults to get the hot water </a:t>
            </a:r>
            <a:r>
              <a:rPr lang="en-US" baseline="0" dirty="0" smtClean="0"/>
              <a:t>to </a:t>
            </a:r>
            <a:r>
              <a:rPr lang="en-US" baseline="0" dirty="0" smtClean="0"/>
              <a:t>the </a:t>
            </a:r>
            <a:r>
              <a:rPr lang="en-US" baseline="0" dirty="0" smtClean="0"/>
              <a:t>surface quickly.</a:t>
            </a:r>
            <a:endParaRPr lang="en-US" dirty="0"/>
          </a:p>
        </p:txBody>
      </p:sp>
      <p:sp>
        <p:nvSpPr>
          <p:cNvPr id="4" name="Slide Number Placeholder 3"/>
          <p:cNvSpPr>
            <a:spLocks noGrp="1"/>
          </p:cNvSpPr>
          <p:nvPr>
            <p:ph type="sldNum" sz="quarter" idx="10"/>
          </p:nvPr>
        </p:nvSpPr>
        <p:spPr/>
        <p:txBody>
          <a:bodyPr/>
          <a:lstStyle/>
          <a:p>
            <a:pPr>
              <a:defRPr/>
            </a:pPr>
            <a:fld id="{325C47DF-16C7-4D9E-BE85-0DABB1B7ECD9}" type="slidenum">
              <a:rPr lang="en-US" smtClean="0"/>
              <a:pPr>
                <a:defRPr/>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Although </a:t>
            </a:r>
            <a:endParaRPr lang="en-US" dirty="0"/>
          </a:p>
        </p:txBody>
      </p:sp>
      <p:sp>
        <p:nvSpPr>
          <p:cNvPr id="4" name="Slide Number Placeholder 3"/>
          <p:cNvSpPr>
            <a:spLocks noGrp="1"/>
          </p:cNvSpPr>
          <p:nvPr>
            <p:ph type="sldNum" sz="quarter" idx="10"/>
          </p:nvPr>
        </p:nvSpPr>
        <p:spPr/>
        <p:txBody>
          <a:bodyPr/>
          <a:lstStyle/>
          <a:p>
            <a:pPr>
              <a:defRPr/>
            </a:pPr>
            <a:fld id="{325C47DF-16C7-4D9E-BE85-0DABB1B7ECD9}" type="slidenum">
              <a:rPr lang="en-US" smtClean="0"/>
              <a:pPr>
                <a:defRPr/>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93D9EC7D-07F0-4D6A-B5CD-98ACF0BDA226}" type="slidenum">
              <a:rPr lang="en-US" smtClean="0"/>
              <a:pPr/>
              <a:t>77</a:t>
            </a:fld>
            <a:endParaRPr lang="en-US"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r>
              <a:rPr lang="en-US" smtClean="0"/>
              <a:t>Hot Springs 16 DBH Along Bathhouse Row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p:spPr>
        <p:txBody>
          <a:bodyPr/>
          <a:lstStyle/>
          <a:p>
            <a:r>
              <a:rPr lang="en-US" smtClean="0"/>
              <a:t>Along with the </a:t>
            </a:r>
          </a:p>
        </p:txBody>
      </p:sp>
      <p:sp>
        <p:nvSpPr>
          <p:cNvPr id="158724" name="Slide Number Placeholder 3"/>
          <p:cNvSpPr>
            <a:spLocks noGrp="1"/>
          </p:cNvSpPr>
          <p:nvPr>
            <p:ph type="sldNum" sz="quarter" idx="5"/>
          </p:nvPr>
        </p:nvSpPr>
        <p:spPr>
          <a:noFill/>
        </p:spPr>
        <p:txBody>
          <a:bodyPr/>
          <a:lstStyle/>
          <a:p>
            <a:fld id="{5665B487-77DA-499C-A518-41C6474BAF77}" type="slidenum">
              <a:rPr lang="en-US" smtClean="0"/>
              <a:pPr/>
              <a:t>79</a:t>
            </a:fld>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pPr eaLnBrk="1" hangingPunct="1"/>
            <a:endParaRPr lang="en-US" smtClean="0"/>
          </a:p>
        </p:txBody>
      </p:sp>
      <p:sp>
        <p:nvSpPr>
          <p:cNvPr id="144388" name="Slide Number Placeholder 3"/>
          <p:cNvSpPr>
            <a:spLocks noGrp="1"/>
          </p:cNvSpPr>
          <p:nvPr>
            <p:ph type="sldNum" sz="quarter" idx="5"/>
          </p:nvPr>
        </p:nvSpPr>
        <p:spPr>
          <a:noFill/>
        </p:spPr>
        <p:txBody>
          <a:bodyPr/>
          <a:lstStyle/>
          <a:p>
            <a:fld id="{71E9088B-370F-4578-952C-B0278474C31F}" type="slidenum">
              <a:rPr lang="en-US" smtClean="0"/>
              <a:pPr/>
              <a:t>81</a:t>
            </a:fld>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pPr eaLnBrk="1" hangingPunct="1"/>
            <a:r>
              <a:rPr lang="en-US" dirty="0" smtClean="0"/>
              <a:t>Top of west mountain</a:t>
            </a:r>
          </a:p>
        </p:txBody>
      </p:sp>
      <p:sp>
        <p:nvSpPr>
          <p:cNvPr id="145412" name="Slide Number Placeholder 3"/>
          <p:cNvSpPr>
            <a:spLocks noGrp="1"/>
          </p:cNvSpPr>
          <p:nvPr>
            <p:ph type="sldNum" sz="quarter" idx="5"/>
          </p:nvPr>
        </p:nvSpPr>
        <p:spPr>
          <a:noFill/>
        </p:spPr>
        <p:txBody>
          <a:bodyPr/>
          <a:lstStyle/>
          <a:p>
            <a:fld id="{0F1F478D-037F-49AC-8947-6B8CE159971A}" type="slidenum">
              <a:rPr lang="en-US" smtClean="0"/>
              <a:pPr/>
              <a:t>83</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r>
              <a:rPr lang="en-US" dirty="0" smtClean="0"/>
              <a:t>… but most of the hot water was diverted years ago to supply the bathhouses along nearby “Bath House Row”.</a:t>
            </a:r>
          </a:p>
          <a:p>
            <a:endParaRPr lang="en-US" dirty="0" smtClean="0"/>
          </a:p>
        </p:txBody>
      </p:sp>
      <p:sp>
        <p:nvSpPr>
          <p:cNvPr id="106500" name="Slide Number Placeholder 3"/>
          <p:cNvSpPr>
            <a:spLocks noGrp="1"/>
          </p:cNvSpPr>
          <p:nvPr>
            <p:ph type="sldNum" sz="quarter" idx="5"/>
          </p:nvPr>
        </p:nvSpPr>
        <p:spPr>
          <a:noFill/>
        </p:spPr>
        <p:txBody>
          <a:bodyPr/>
          <a:lstStyle/>
          <a:p>
            <a:fld id="{DBAB1571-FA0D-4284-BDFF-919BCB1DB8FD}" type="slidenum">
              <a:rPr lang="en-US" smtClean="0"/>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16FAAAE1-D927-4985-A21A-1EAEFD2F55AE}" type="slidenum">
              <a:rPr lang="en-US" smtClean="0"/>
              <a:pPr/>
              <a:t>8</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r>
              <a:rPr lang="en-US" dirty="0" smtClean="0"/>
              <a:t>Most of the former hot springs have been capped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r>
              <a:rPr lang="en-US" dirty="0" smtClean="0"/>
              <a:t>… and locked to prevent contamination of the bath house water supply.</a:t>
            </a:r>
          </a:p>
        </p:txBody>
      </p:sp>
      <p:sp>
        <p:nvSpPr>
          <p:cNvPr id="108548" name="Slide Number Placeholder 3"/>
          <p:cNvSpPr>
            <a:spLocks noGrp="1"/>
          </p:cNvSpPr>
          <p:nvPr>
            <p:ph type="sldNum" sz="quarter" idx="5"/>
          </p:nvPr>
        </p:nvSpPr>
        <p:spPr>
          <a:noFill/>
        </p:spPr>
        <p:txBody>
          <a:bodyPr/>
          <a:lstStyle/>
          <a:p>
            <a:fld id="{4EE799CC-2818-466D-95C2-CDD3F476ABD9}" type="slidenum">
              <a:rPr lang="en-US" smtClean="0"/>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C05C8A-7B24-48AA-A4FF-B88A9A43705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E31B57-E612-43A3-9B80-2EE34BB25EB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CF9B1A-D054-4AAC-B63D-2408EC77FC5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261BA7-A8AA-4316-BB94-A5CA3B3C031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4928E1-D28E-4123-8228-1E35C2B43C2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93C9FE-2A45-4607-8E44-C62025A3D29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9078117-88F5-48FF-BD50-A8E64F99945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318769A-6247-46FE-9905-6F7D3ED69EF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77F17F4-3D78-4A46-B71D-616C65DAE17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AD2C9B-8F5B-499F-BC81-5641EE7DA9F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5EE2CE-993C-49FC-9C38-E1EFA977D4A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pPr>
              <a:defRPr/>
            </a:pPr>
            <a:fld id="{7EDA4F5A-52F8-41A3-84A9-41AA2A20410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43.tiff"/></Relationships>
</file>

<file path=ppt/slides/_rels/slide54.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44.tiff"/></Relationships>
</file>

<file path=ppt/slides/_rels/slide5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44.tiff"/></Relationships>
</file>

<file path=ppt/slides/_rels/slide56.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44.tiff"/></Relationships>
</file>

<file path=ppt/slides/_rels/slide57.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44.tiff"/></Relationships>
</file>

<file path=ppt/slides/_rels/slide58.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44.tiff"/></Relationships>
</file>

<file path=ppt/slides/_rels/slide59.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44.tiff"/></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44.tiff"/></Relationships>
</file>

<file path=ppt/slides/_rels/slide6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8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t Springs 12 DBH"/>
          <p:cNvPicPr>
            <a:picLocks noChangeAspect="1" noChangeArrowheads="1"/>
          </p:cNvPicPr>
          <p:nvPr/>
        </p:nvPicPr>
        <p:blipFill>
          <a:blip r:embed="rId3"/>
          <a:srcRect/>
          <a:stretch>
            <a:fillRect/>
          </a:stretch>
        </p:blipFill>
        <p:spPr bwMode="auto">
          <a:xfrm>
            <a:off x="-576263" y="0"/>
            <a:ext cx="1029652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ot Springs 08 DBH"/>
          <p:cNvPicPr>
            <a:picLocks noChangeAspect="1" noChangeArrowheads="1"/>
          </p:cNvPicPr>
          <p:nvPr/>
        </p:nvPicPr>
        <p:blipFill>
          <a:blip r:embed="rId3"/>
          <a:srcRect/>
          <a:stretch>
            <a:fillRect/>
          </a:stretch>
        </p:blipFill>
        <p:spPr bwMode="auto">
          <a:xfrm>
            <a:off x="2133600" y="0"/>
            <a:ext cx="45577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ot Springs 09 DBH"/>
          <p:cNvPicPr>
            <a:picLocks noChangeAspect="1" noChangeArrowheads="1"/>
          </p:cNvPicPr>
          <p:nvPr/>
        </p:nvPicPr>
        <p:blipFill>
          <a:blip r:embed="rId3"/>
          <a:srcRect/>
          <a:stretch>
            <a:fillRect/>
          </a:stretch>
        </p:blipFill>
        <p:spPr bwMode="auto">
          <a:xfrm>
            <a:off x="-549275" y="0"/>
            <a:ext cx="102425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upload.wikimedia.org/wikipedia/en/4/46/Hot_Springs_NP_Hot_Spring.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1828800" y="1600200"/>
            <a:ext cx="1981200" cy="523875"/>
          </a:xfrm>
          <a:prstGeom prst="rect">
            <a:avLst/>
          </a:prstGeom>
          <a:noFill/>
        </p:spPr>
        <p:txBody>
          <a:bodyPr>
            <a:spAutoFit/>
          </a:bodyPr>
          <a:lstStyle/>
          <a:p>
            <a:pPr>
              <a:defRPr/>
            </a:pPr>
            <a:r>
              <a:rPr lang="en-US" dirty="0">
                <a:solidFill>
                  <a:srgbClr val="FF0000"/>
                </a:solidFill>
                <a:effectLst>
                  <a:outerShdw blurRad="38100" dist="38100" dir="2700000" algn="tl">
                    <a:srgbClr val="000000">
                      <a:alpha val="43137"/>
                    </a:srgbClr>
                  </a:outerShdw>
                </a:effectLst>
              </a:rPr>
              <a:t>Fresh tufa</a:t>
            </a:r>
          </a:p>
        </p:txBody>
      </p:sp>
      <p:cxnSp>
        <p:nvCxnSpPr>
          <p:cNvPr id="4" name="Straight Arrow Connector 3"/>
          <p:cNvCxnSpPr/>
          <p:nvPr/>
        </p:nvCxnSpPr>
        <p:spPr bwMode="auto">
          <a:xfrm>
            <a:off x="3810000" y="1981200"/>
            <a:ext cx="3124200" cy="838200"/>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5400000" algn="t" rotWithShape="0">
              <a:prstClr val="black">
                <a:alpha val="40000"/>
              </a:prstClr>
            </a:outerShdw>
          </a:effectLst>
        </p:spPr>
      </p:cxnSp>
      <p:cxnSp>
        <p:nvCxnSpPr>
          <p:cNvPr id="7" name="Straight Arrow Connector 6"/>
          <p:cNvCxnSpPr/>
          <p:nvPr/>
        </p:nvCxnSpPr>
        <p:spPr bwMode="auto">
          <a:xfrm rot="5400000">
            <a:off x="1409700" y="3238500"/>
            <a:ext cx="2514600" cy="457200"/>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5400000" algn="t" rotWithShape="0">
              <a:prstClr val="black">
                <a:alpha val="40000"/>
              </a:prstClr>
            </a:outerShdw>
          </a:effectLst>
        </p:spPr>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ot Springs 03 DBH"/>
          <p:cNvPicPr>
            <a:picLocks noChangeAspect="1" noChangeArrowheads="1"/>
          </p:cNvPicPr>
          <p:nvPr/>
        </p:nvPicPr>
        <p:blipFill>
          <a:blip r:embed="rId3"/>
          <a:srcRect/>
          <a:stretch>
            <a:fillRect/>
          </a:stretch>
        </p:blipFill>
        <p:spPr bwMode="auto">
          <a:xfrm>
            <a:off x="-566738" y="0"/>
            <a:ext cx="1027747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ot Springs 04 DBH"/>
          <p:cNvPicPr>
            <a:picLocks noChangeAspect="1" noChangeArrowheads="1"/>
          </p:cNvPicPr>
          <p:nvPr/>
        </p:nvPicPr>
        <p:blipFill>
          <a:blip r:embed="rId3"/>
          <a:srcRect/>
          <a:stretch>
            <a:fillRect/>
          </a:stretch>
        </p:blipFill>
        <p:spPr bwMode="auto">
          <a:xfrm>
            <a:off x="-533400" y="13573"/>
            <a:ext cx="10210800" cy="68444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ot Springs 15 DBH"/>
          <p:cNvPicPr>
            <a:picLocks noChangeAspect="1" noChangeArrowheads="1"/>
          </p:cNvPicPr>
          <p:nvPr/>
        </p:nvPicPr>
        <p:blipFill>
          <a:blip r:embed="rId3"/>
          <a:srcRect/>
          <a:stretch>
            <a:fillRect/>
          </a:stretch>
        </p:blipFill>
        <p:spPr bwMode="auto">
          <a:xfrm>
            <a:off x="0" y="728662"/>
            <a:ext cx="9144000" cy="6129338"/>
          </a:xfrm>
          <a:prstGeom prst="rect">
            <a:avLst/>
          </a:prstGeom>
          <a:noFill/>
          <a:ln w="9525">
            <a:noFill/>
            <a:miter lim="800000"/>
            <a:headEnd/>
            <a:tailEnd/>
          </a:ln>
        </p:spPr>
      </p:pic>
      <p:sp>
        <p:nvSpPr>
          <p:cNvPr id="3" name="TextBox 2"/>
          <p:cNvSpPr txBox="1"/>
          <p:nvPr/>
        </p:nvSpPr>
        <p:spPr>
          <a:xfrm>
            <a:off x="1333500" y="152400"/>
            <a:ext cx="6477000" cy="523220"/>
          </a:xfrm>
          <a:prstGeom prst="rect">
            <a:avLst/>
          </a:prstGeom>
          <a:noFill/>
        </p:spPr>
        <p:txBody>
          <a:bodyPr wrap="square" rtlCol="0">
            <a:spAutoFit/>
          </a:bodyPr>
          <a:lstStyle/>
          <a:p>
            <a:r>
              <a:rPr lang="en-US" dirty="0" smtClean="0"/>
              <a:t>Fordyce Bathhouse</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ot Springs 17 DBH"/>
          <p:cNvPicPr>
            <a:picLocks noChangeAspect="1" noChangeArrowheads="1"/>
          </p:cNvPicPr>
          <p:nvPr/>
        </p:nvPicPr>
        <p:blipFill>
          <a:blip r:embed="rId3"/>
          <a:srcRect/>
          <a:stretch>
            <a:fillRect/>
          </a:stretch>
        </p:blipFill>
        <p:spPr bwMode="auto">
          <a:xfrm>
            <a:off x="2133600" y="0"/>
            <a:ext cx="4597400" cy="68580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Hot Springs 02 DBH"/>
          <p:cNvPicPr>
            <a:picLocks noChangeAspect="1" noChangeArrowheads="1"/>
          </p:cNvPicPr>
          <p:nvPr/>
        </p:nvPicPr>
        <p:blipFill>
          <a:blip r:embed="rId3"/>
          <a:srcRect/>
          <a:stretch>
            <a:fillRect/>
          </a:stretch>
        </p:blipFill>
        <p:spPr bwMode="auto">
          <a:xfrm>
            <a:off x="-254000" y="0"/>
            <a:ext cx="102362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http://www.panoramio.com/photos/original/2367058.jpg"/>
          <p:cNvSpPr>
            <a:spLocks noChangeAspect="1" noChangeArrowheads="1"/>
          </p:cNvSpPr>
          <p:nvPr/>
        </p:nvSpPr>
        <p:spPr bwMode="auto">
          <a:xfrm>
            <a:off x="63500" y="-136525"/>
            <a:ext cx="304800" cy="304800"/>
          </a:xfrm>
          <a:prstGeom prst="rect">
            <a:avLst/>
          </a:prstGeom>
          <a:noFill/>
          <a:ln w="9525">
            <a:noFill/>
            <a:miter lim="800000"/>
            <a:headEnd/>
            <a:tailEnd/>
          </a:ln>
        </p:spPr>
        <p:txBody>
          <a:bodyPr/>
          <a:lstStyle/>
          <a:p>
            <a:endParaRPr lang="en-US"/>
          </a:p>
        </p:txBody>
      </p:sp>
      <p:sp>
        <p:nvSpPr>
          <p:cNvPr id="19459" name="AutoShape 4" descr="http://www.panoramio.com/photos/original/2367058.jpg"/>
          <p:cNvSpPr>
            <a:spLocks noChangeAspect="1" noChangeArrowheads="1"/>
          </p:cNvSpPr>
          <p:nvPr/>
        </p:nvSpPr>
        <p:spPr bwMode="auto">
          <a:xfrm>
            <a:off x="63500" y="-136525"/>
            <a:ext cx="304800" cy="304800"/>
          </a:xfrm>
          <a:prstGeom prst="rect">
            <a:avLst/>
          </a:prstGeom>
          <a:noFill/>
          <a:ln w="9525">
            <a:noFill/>
            <a:miter lim="800000"/>
            <a:headEnd/>
            <a:tailEnd/>
          </a:ln>
        </p:spPr>
        <p:txBody>
          <a:bodyPr/>
          <a:lstStyle/>
          <a:p>
            <a:endParaRPr lang="en-US"/>
          </a:p>
        </p:txBody>
      </p:sp>
      <p:sp>
        <p:nvSpPr>
          <p:cNvPr id="19460" name="AutoShape 6" descr="http://www.panoramio.com/photos/original/2367058.jpg"/>
          <p:cNvSpPr>
            <a:spLocks noChangeAspect="1" noChangeArrowheads="1"/>
          </p:cNvSpPr>
          <p:nvPr/>
        </p:nvSpPr>
        <p:spPr bwMode="auto">
          <a:xfrm>
            <a:off x="63500" y="-136525"/>
            <a:ext cx="304800" cy="304800"/>
          </a:xfrm>
          <a:prstGeom prst="rect">
            <a:avLst/>
          </a:prstGeom>
          <a:noFill/>
          <a:ln w="9525">
            <a:noFill/>
            <a:miter lim="800000"/>
            <a:headEnd/>
            <a:tailEnd/>
          </a:ln>
        </p:spPr>
        <p:txBody>
          <a:bodyPr/>
          <a:lstStyle/>
          <a:p>
            <a:endParaRPr lang="en-US"/>
          </a:p>
        </p:txBody>
      </p:sp>
      <p:sp>
        <p:nvSpPr>
          <p:cNvPr id="19461" name="AutoShape 8" descr="http://www.panoramio.com/photos/original/2367058.jpg"/>
          <p:cNvSpPr>
            <a:spLocks noChangeAspect="1" noChangeArrowheads="1"/>
          </p:cNvSpPr>
          <p:nvPr/>
        </p:nvSpPr>
        <p:spPr bwMode="auto">
          <a:xfrm>
            <a:off x="63500" y="-136525"/>
            <a:ext cx="304800" cy="304800"/>
          </a:xfrm>
          <a:prstGeom prst="rect">
            <a:avLst/>
          </a:prstGeom>
          <a:noFill/>
          <a:ln w="9525">
            <a:noFill/>
            <a:miter lim="800000"/>
            <a:headEnd/>
            <a:tailEnd/>
          </a:ln>
        </p:spPr>
        <p:txBody>
          <a:bodyPr/>
          <a:lstStyle/>
          <a:p>
            <a:endParaRPr lang="en-US"/>
          </a:p>
        </p:txBody>
      </p:sp>
      <p:sp>
        <p:nvSpPr>
          <p:cNvPr id="19462" name="AutoShape 10" descr="http://www.panoramio.com/photos/original/2367058.jpg"/>
          <p:cNvSpPr>
            <a:spLocks noChangeAspect="1" noChangeArrowheads="1"/>
          </p:cNvSpPr>
          <p:nvPr/>
        </p:nvSpPr>
        <p:spPr bwMode="auto">
          <a:xfrm>
            <a:off x="63500" y="-136525"/>
            <a:ext cx="304800" cy="304800"/>
          </a:xfrm>
          <a:prstGeom prst="rect">
            <a:avLst/>
          </a:prstGeom>
          <a:noFill/>
          <a:ln w="9525">
            <a:noFill/>
            <a:miter lim="800000"/>
            <a:headEnd/>
            <a:tailEnd/>
          </a:ln>
        </p:spPr>
        <p:txBody>
          <a:bodyPr/>
          <a:lstStyle/>
          <a:p>
            <a:endParaRPr lang="en-US"/>
          </a:p>
        </p:txBody>
      </p:sp>
      <p:pic>
        <p:nvPicPr>
          <p:cNvPr id="19463" name="Picture 12" descr="http://farm3.static.flickr.com/2391/1524475222_5493f2dd5d_b.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srcRect/>
          <a:stretch>
            <a:fillRect/>
          </a:stretch>
        </p:blipFill>
        <p:spPr bwMode="auto">
          <a:xfrm>
            <a:off x="585788" y="114300"/>
            <a:ext cx="7972425" cy="6629400"/>
          </a:xfrm>
          <a:prstGeom prst="rect">
            <a:avLst/>
          </a:prstGeom>
          <a:noFill/>
          <a:ln w="12700">
            <a:noFill/>
            <a:miter lim="800000"/>
            <a:headEnd type="none" w="sm" len="sm"/>
            <a:tailEnd type="none" w="sm" len="sm"/>
          </a:ln>
        </p:spPr>
      </p:pic>
      <p:sp>
        <p:nvSpPr>
          <p:cNvPr id="20483" name="Text Box 3"/>
          <p:cNvSpPr txBox="1">
            <a:spLocks noChangeArrowheads="1"/>
          </p:cNvSpPr>
          <p:nvPr/>
        </p:nvSpPr>
        <p:spPr bwMode="auto">
          <a:xfrm>
            <a:off x="7772400" y="6521450"/>
            <a:ext cx="1447800" cy="336550"/>
          </a:xfrm>
          <a:prstGeom prst="rect">
            <a:avLst/>
          </a:prstGeom>
          <a:noFill/>
          <a:ln w="12700">
            <a:noFill/>
            <a:miter lim="800000"/>
            <a:headEnd type="none" w="sm" len="sm"/>
            <a:tailEnd type="none" w="sm" len="sm"/>
          </a:ln>
        </p:spPr>
        <p:txBody>
          <a:bodyPr>
            <a:spAutoFit/>
          </a:bodyPr>
          <a:lstStyle/>
          <a:p>
            <a:pPr eaLnBrk="0" hangingPunct="0">
              <a:lnSpc>
                <a:spcPct val="50000"/>
              </a:lnSpc>
              <a:spcBef>
                <a:spcPct val="60000"/>
              </a:spcBef>
            </a:pPr>
            <a:r>
              <a:rPr lang="en-US" sz="1000" i="1">
                <a:solidFill>
                  <a:srgbClr val="FF0000"/>
                </a:solidFill>
                <a:latin typeface="Times New Roman" pitchFamily="18" charset="0"/>
              </a:rPr>
              <a:t>Parks and Plates</a:t>
            </a:r>
          </a:p>
          <a:p>
            <a:pPr eaLnBrk="0" hangingPunct="0">
              <a:lnSpc>
                <a:spcPct val="50000"/>
              </a:lnSpc>
              <a:spcBef>
                <a:spcPct val="60000"/>
              </a:spcBef>
            </a:pPr>
            <a:r>
              <a:rPr lang="en-US" sz="1000" i="1">
                <a:solidFill>
                  <a:srgbClr val="FF0000"/>
                </a:solidFill>
                <a:latin typeface="Times New Roman" pitchFamily="18" charset="0"/>
                <a:cs typeface="Times New Roman" pitchFamily="18" charset="0"/>
              </a:rPr>
              <a:t>©2005 Robert J. Lillie</a:t>
            </a:r>
          </a:p>
        </p:txBody>
      </p:sp>
      <p:sp>
        <p:nvSpPr>
          <p:cNvPr id="20484" name="Rectangle 4"/>
          <p:cNvSpPr>
            <a:spLocks noChangeArrowheads="1"/>
          </p:cNvSpPr>
          <p:nvPr/>
        </p:nvSpPr>
        <p:spPr bwMode="auto">
          <a:xfrm>
            <a:off x="250825" y="441325"/>
            <a:ext cx="6300788" cy="1552575"/>
          </a:xfrm>
          <a:prstGeom prst="rect">
            <a:avLst/>
          </a:prstGeom>
          <a:noFill/>
          <a:ln w="12700">
            <a:noFill/>
            <a:miter lim="800000"/>
            <a:headEnd type="none" w="sm" len="sm"/>
            <a:tailEnd type="none" w="sm" len="sm"/>
          </a:ln>
        </p:spPr>
        <p:txBody>
          <a:bodyPr>
            <a:spAutoFit/>
          </a:bodyPr>
          <a:lstStyle/>
          <a:p>
            <a:pPr eaLnBrk="0" hangingPunct="0">
              <a:lnSpc>
                <a:spcPct val="80000"/>
              </a:lnSpc>
            </a:pPr>
            <a:r>
              <a:rPr lang="en-US" sz="3000" i="1">
                <a:solidFill>
                  <a:schemeClr val="tx1"/>
                </a:solidFill>
                <a:latin typeface="Times New Roman" pitchFamily="18" charset="0"/>
              </a:rPr>
              <a:t>The Appalachian continental collision zones continues westward as the Ouachita Mountains in Arkansas and Oklahoma.</a:t>
            </a:r>
          </a:p>
        </p:txBody>
      </p:sp>
      <p:sp>
        <p:nvSpPr>
          <p:cNvPr id="20485" name="Oval 5"/>
          <p:cNvSpPr>
            <a:spLocks noChangeArrowheads="1"/>
          </p:cNvSpPr>
          <p:nvPr/>
        </p:nvSpPr>
        <p:spPr bwMode="auto">
          <a:xfrm>
            <a:off x="2159000" y="3429000"/>
            <a:ext cx="2160588" cy="1584325"/>
          </a:xfrm>
          <a:prstGeom prst="ellipse">
            <a:avLst/>
          </a:prstGeom>
          <a:noFill/>
          <a:ln w="50800" algn="ctr">
            <a:solidFill>
              <a:srgbClr val="FF00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ot Springs 07 DBH"/>
          <p:cNvPicPr>
            <a:picLocks noChangeAspect="1" noChangeArrowheads="1"/>
          </p:cNvPicPr>
          <p:nvPr/>
        </p:nvPicPr>
        <p:blipFill>
          <a:blip r:embed="rId3"/>
          <a:srcRect/>
          <a:stretch>
            <a:fillRect/>
          </a:stretch>
        </p:blipFill>
        <p:spPr bwMode="auto">
          <a:xfrm>
            <a:off x="-549275" y="0"/>
            <a:ext cx="10242550" cy="68580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3"/>
          <a:srcRect l="24564" t="51523" r="25063" b="5313"/>
          <a:stretch>
            <a:fillRect/>
          </a:stretch>
        </p:blipFill>
        <p:spPr bwMode="auto">
          <a:xfrm>
            <a:off x="-430213" y="0"/>
            <a:ext cx="1000442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upload.wikimedia.org/wikipedia/commons/a/a9/North_america_terrain_2003.jpg"/>
          <p:cNvPicPr>
            <a:picLocks noChangeAspect="1" noChangeArrowheads="1"/>
          </p:cNvPicPr>
          <p:nvPr/>
        </p:nvPicPr>
        <p:blipFill>
          <a:blip r:embed="rId3"/>
          <a:srcRect l="39471" t="46713" r="35197" b="28645"/>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rot="21287886">
            <a:off x="1981200" y="4822825"/>
            <a:ext cx="2209800" cy="523875"/>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Ouachitas</a:t>
            </a:r>
          </a:p>
        </p:txBody>
      </p:sp>
      <p:sp>
        <p:nvSpPr>
          <p:cNvPr id="4" name="TextBox 3"/>
          <p:cNvSpPr txBox="1"/>
          <p:nvPr/>
        </p:nvSpPr>
        <p:spPr>
          <a:xfrm rot="18667281">
            <a:off x="5657851" y="4171950"/>
            <a:ext cx="2819400" cy="523875"/>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Appalachians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ouachita.dismalhiker.org/files/Image/2008/2008-09sep-14-North-Fork-Pinnacle-panorama-P1060859-P1060860.jpg"/>
          <p:cNvPicPr>
            <a:picLocks noChangeAspect="1" noChangeArrowheads="1"/>
          </p:cNvPicPr>
          <p:nvPr/>
        </p:nvPicPr>
        <p:blipFill>
          <a:blip r:embed="rId3"/>
          <a:srcRect/>
          <a:stretch>
            <a:fillRect/>
          </a:stretch>
        </p:blipFill>
        <p:spPr bwMode="auto">
          <a:xfrm>
            <a:off x="0" y="1058863"/>
            <a:ext cx="9144000" cy="4740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upload.wikimedia.org/wikipedia/commons/a/a9/North_america_terrain_2003.jpg"/>
          <p:cNvPicPr>
            <a:picLocks noChangeAspect="1" noChangeArrowheads="1"/>
          </p:cNvPicPr>
          <p:nvPr/>
        </p:nvPicPr>
        <p:blipFill>
          <a:blip r:embed="rId3"/>
          <a:srcRect l="39471" t="46713" r="35197" b="28645"/>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rot="21287886">
            <a:off x="1981200" y="4822825"/>
            <a:ext cx="2209800" cy="523875"/>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Ouachitas</a:t>
            </a:r>
          </a:p>
        </p:txBody>
      </p:sp>
      <p:sp>
        <p:nvSpPr>
          <p:cNvPr id="4" name="TextBox 3"/>
          <p:cNvSpPr txBox="1"/>
          <p:nvPr/>
        </p:nvSpPr>
        <p:spPr>
          <a:xfrm rot="18667281">
            <a:off x="5657851" y="4171950"/>
            <a:ext cx="2819400" cy="523875"/>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Appalachians</a:t>
            </a:r>
          </a:p>
        </p:txBody>
      </p:sp>
      <p:cxnSp>
        <p:nvCxnSpPr>
          <p:cNvPr id="6" name="Straight Arrow Connector 5"/>
          <p:cNvCxnSpPr/>
          <p:nvPr/>
        </p:nvCxnSpPr>
        <p:spPr bwMode="auto">
          <a:xfrm>
            <a:off x="3886200" y="5181600"/>
            <a:ext cx="1524000" cy="304800"/>
          </a:xfrm>
          <a:prstGeom prst="straightConnector1">
            <a:avLst/>
          </a:prstGeom>
          <a:solidFill>
            <a:schemeClr val="accent1"/>
          </a:solidFill>
          <a:ln w="38100" cap="flat" cmpd="sng" algn="ctr">
            <a:solidFill>
              <a:srgbClr val="FF0000"/>
            </a:solidFill>
            <a:prstDash val="solid"/>
            <a:round/>
            <a:headEnd type="arrow"/>
            <a:tailEnd type="arrow"/>
          </a:ln>
          <a:effectLst>
            <a:outerShdw blurRad="50800" dist="38100" dir="5400000" algn="t" rotWithShape="0">
              <a:prstClr val="black">
                <a:alpha val="40000"/>
              </a:prstClr>
            </a:outerShdw>
          </a:effectLst>
        </p:spPr>
      </p:cxnSp>
      <p:sp>
        <p:nvSpPr>
          <p:cNvPr id="7" name="TextBox 6"/>
          <p:cNvSpPr txBox="1"/>
          <p:nvPr/>
        </p:nvSpPr>
        <p:spPr>
          <a:xfrm rot="690922">
            <a:off x="3754438" y="5295900"/>
            <a:ext cx="1752600" cy="400050"/>
          </a:xfrm>
          <a:prstGeom prst="rect">
            <a:avLst/>
          </a:prstGeom>
          <a:noFill/>
        </p:spPr>
        <p:txBody>
          <a:bodyPr>
            <a:spAutoFit/>
          </a:bodyPr>
          <a:lstStyle/>
          <a:p>
            <a:pPr>
              <a:defRPr/>
            </a:pPr>
            <a:r>
              <a:rPr lang="en-US" sz="2000" dirty="0">
                <a:solidFill>
                  <a:srgbClr val="FF0000"/>
                </a:solidFill>
                <a:effectLst>
                  <a:outerShdw blurRad="38100" dist="38100" dir="2700000" algn="tl">
                    <a:srgbClr val="000000">
                      <a:alpha val="43137"/>
                    </a:srgbClr>
                  </a:outerShdw>
                </a:effectLst>
              </a:rPr>
              <a:t>300 miles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3"/>
          <a:srcRect/>
          <a:stretch>
            <a:fillRect/>
          </a:stretch>
        </p:blipFill>
        <p:spPr bwMode="auto">
          <a:xfrm>
            <a:off x="1260475" y="1047750"/>
            <a:ext cx="6623050" cy="4762500"/>
          </a:xfrm>
          <a:prstGeom prst="rect">
            <a:avLst/>
          </a:prstGeom>
          <a:noFill/>
          <a:ln w="9525">
            <a:noFill/>
            <a:miter lim="800000"/>
            <a:headEnd/>
            <a:tailEnd/>
          </a:ln>
          <a:effectLst>
            <a:outerShdw blurRad="50800" dist="76200" dir="2700000" algn="tl" rotWithShape="0">
              <a:prstClr val="black">
                <a:alpha val="40000"/>
              </a:prstClr>
            </a:outerShdw>
          </a:effectLst>
        </p:spPr>
      </p:pic>
      <p:sp>
        <p:nvSpPr>
          <p:cNvPr id="25603" name="TextBox 2"/>
          <p:cNvSpPr txBox="1">
            <a:spLocks noChangeArrowheads="1"/>
          </p:cNvSpPr>
          <p:nvPr/>
        </p:nvSpPr>
        <p:spPr bwMode="auto">
          <a:xfrm>
            <a:off x="1524000" y="304800"/>
            <a:ext cx="6096000" cy="738188"/>
          </a:xfrm>
          <a:prstGeom prst="rect">
            <a:avLst/>
          </a:prstGeom>
          <a:noFill/>
          <a:ln w="9525">
            <a:noFill/>
            <a:miter lim="800000"/>
            <a:headEnd/>
            <a:tailEnd/>
          </a:ln>
        </p:spPr>
        <p:txBody>
          <a:bodyPr>
            <a:spAutoFit/>
          </a:bodyPr>
          <a:lstStyle/>
          <a:p>
            <a:pPr algn="l"/>
            <a:r>
              <a:rPr lang="en-US" sz="1400" b="0">
                <a:solidFill>
                  <a:schemeClr val="tx1"/>
                </a:solidFill>
              </a:rPr>
              <a:t>From:  Peter R Vogt and Woo-Yeol Jung; GSA Special Paper 430; “Origin of the Bermuda  volcanoes and Bermuda Rise: History, Observations, Models, and Puzzles” 2007</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srcRect l="30469" t="6384" r="11508" b="12625"/>
          <a:stretch>
            <a:fillRect/>
          </a:stretch>
        </p:blipFill>
        <p:spPr bwMode="auto">
          <a:xfrm rot="1002023">
            <a:off x="-2671763" y="-4602163"/>
            <a:ext cx="14781213" cy="13939838"/>
          </a:xfrm>
          <a:prstGeom prst="rect">
            <a:avLst/>
          </a:prstGeom>
          <a:noFill/>
          <a:ln w="9525">
            <a:noFill/>
            <a:miter lim="800000"/>
            <a:headEnd/>
            <a:tailEnd/>
          </a:ln>
        </p:spPr>
      </p:pic>
      <p:grpSp>
        <p:nvGrpSpPr>
          <p:cNvPr id="2" name="Group 3"/>
          <p:cNvGrpSpPr/>
          <p:nvPr/>
        </p:nvGrpSpPr>
        <p:grpSpPr>
          <a:xfrm>
            <a:off x="6477000" y="3962400"/>
            <a:ext cx="1752600" cy="1600200"/>
            <a:chOff x="7086600" y="4724400"/>
            <a:chExt cx="1752600" cy="1447800"/>
          </a:xfrm>
          <a:solidFill>
            <a:srgbClr val="FF0000"/>
          </a:solidFill>
        </p:grpSpPr>
        <p:sp>
          <p:nvSpPr>
            <p:cNvPr id="14" name="Oval 13"/>
            <p:cNvSpPr/>
            <p:nvPr/>
          </p:nvSpPr>
          <p:spPr bwMode="auto">
            <a:xfrm>
              <a:off x="7086600" y="4724400"/>
              <a:ext cx="1676400" cy="1447800"/>
            </a:xfrm>
            <a:prstGeom prst="ellipse">
              <a:avLst/>
            </a:prstGeom>
            <a:solidFill>
              <a:srgbClr val="FF0000">
                <a:alpha val="40000"/>
              </a:srgbClr>
            </a:solidFill>
            <a:ln w="9525" cap="flat" cmpd="sng" algn="ctr">
              <a:solidFill>
                <a:schemeClr val="tx1"/>
              </a:solidFill>
              <a:prstDash val="solid"/>
              <a:round/>
              <a:headEnd type="none" w="med" len="med"/>
              <a:tailEnd type="none" w="med" len="med"/>
            </a:ln>
            <a:effectLst/>
          </p:spPr>
          <p:txBody>
            <a:bodyPr/>
            <a:lstStyle/>
            <a:p>
              <a:pPr>
                <a:defRPr/>
              </a:pPr>
              <a:endParaRPr lang="en-US" sz="1800" dirty="0">
                <a:solidFill>
                  <a:schemeClr val="tx1"/>
                </a:solidFill>
              </a:endParaRPr>
            </a:p>
          </p:txBody>
        </p:sp>
        <p:sp>
          <p:nvSpPr>
            <p:cNvPr id="15" name="TextBox 14"/>
            <p:cNvSpPr txBox="1"/>
            <p:nvPr/>
          </p:nvSpPr>
          <p:spPr>
            <a:xfrm>
              <a:off x="7086600" y="5083314"/>
              <a:ext cx="1752600" cy="707886"/>
            </a:xfrm>
            <a:prstGeom prst="rect">
              <a:avLst/>
            </a:prstGeom>
            <a:noFill/>
          </p:spPr>
          <p:txBody>
            <a:bodyPr>
              <a:spAutoFit/>
            </a:bodyPr>
            <a:lstStyle/>
            <a:p>
              <a:pPr>
                <a:defRPr/>
              </a:pPr>
              <a:r>
                <a:rPr lang="en-US" sz="2000" dirty="0">
                  <a:effectLst>
                    <a:outerShdw blurRad="38100" dist="38100" dir="2700000" algn="tl">
                      <a:srgbClr val="000000">
                        <a:alpha val="43137"/>
                      </a:srgbClr>
                    </a:outerShdw>
                  </a:effectLst>
                </a:rPr>
                <a:t>Bermuda Hot Spot</a:t>
              </a:r>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srcRect l="30469" t="6384" r="11508" b="12625"/>
          <a:stretch>
            <a:fillRect/>
          </a:stretch>
        </p:blipFill>
        <p:spPr bwMode="auto">
          <a:xfrm rot="1002023">
            <a:off x="1665288" y="-4265613"/>
            <a:ext cx="14779625" cy="13939838"/>
          </a:xfrm>
          <a:prstGeom prst="rect">
            <a:avLst/>
          </a:prstGeom>
          <a:noFill/>
          <a:ln w="9525">
            <a:noFill/>
            <a:miter lim="800000"/>
            <a:headEnd/>
            <a:tailEnd/>
          </a:ln>
        </p:spPr>
      </p:pic>
      <p:grpSp>
        <p:nvGrpSpPr>
          <p:cNvPr id="2" name="Group 3"/>
          <p:cNvGrpSpPr/>
          <p:nvPr/>
        </p:nvGrpSpPr>
        <p:grpSpPr>
          <a:xfrm>
            <a:off x="6477000" y="3962400"/>
            <a:ext cx="1752600" cy="1600200"/>
            <a:chOff x="7086600" y="4724400"/>
            <a:chExt cx="1752600" cy="1447800"/>
          </a:xfrm>
          <a:solidFill>
            <a:srgbClr val="FF0000"/>
          </a:solidFill>
        </p:grpSpPr>
        <p:sp>
          <p:nvSpPr>
            <p:cNvPr id="5" name="Oval 4"/>
            <p:cNvSpPr/>
            <p:nvPr/>
          </p:nvSpPr>
          <p:spPr bwMode="auto">
            <a:xfrm>
              <a:off x="7086600" y="4724400"/>
              <a:ext cx="1676400" cy="1447800"/>
            </a:xfrm>
            <a:prstGeom prst="ellipse">
              <a:avLst/>
            </a:prstGeom>
            <a:solidFill>
              <a:srgbClr val="FF0000">
                <a:alpha val="40000"/>
              </a:srgbClr>
            </a:solidFill>
            <a:ln w="9525" cap="flat" cmpd="sng" algn="ctr">
              <a:solidFill>
                <a:schemeClr val="tx1"/>
              </a:solidFill>
              <a:prstDash val="solid"/>
              <a:round/>
              <a:headEnd type="none" w="med" len="med"/>
              <a:tailEnd type="none" w="med" len="med"/>
            </a:ln>
            <a:effectLst/>
          </p:spPr>
          <p:txBody>
            <a:bodyPr/>
            <a:lstStyle/>
            <a:p>
              <a:pPr>
                <a:defRPr/>
              </a:pPr>
              <a:endParaRPr lang="en-US" sz="1800" dirty="0">
                <a:solidFill>
                  <a:schemeClr val="tx1"/>
                </a:solidFill>
              </a:endParaRPr>
            </a:p>
          </p:txBody>
        </p:sp>
        <p:sp>
          <p:nvSpPr>
            <p:cNvPr id="6" name="TextBox 5"/>
            <p:cNvSpPr txBox="1"/>
            <p:nvPr/>
          </p:nvSpPr>
          <p:spPr>
            <a:xfrm>
              <a:off x="7086600" y="5083314"/>
              <a:ext cx="1752600" cy="707886"/>
            </a:xfrm>
            <a:prstGeom prst="rect">
              <a:avLst/>
            </a:prstGeom>
            <a:noFill/>
          </p:spPr>
          <p:txBody>
            <a:bodyPr>
              <a:spAutoFit/>
            </a:bodyPr>
            <a:lstStyle/>
            <a:p>
              <a:pPr>
                <a:defRPr/>
              </a:pPr>
              <a:r>
                <a:rPr lang="en-US" sz="2000" dirty="0">
                  <a:effectLst>
                    <a:outerShdw blurRad="38100" dist="38100" dir="2700000" algn="tl">
                      <a:srgbClr val="000000">
                        <a:alpha val="43137"/>
                      </a:srgbClr>
                    </a:outerShdw>
                  </a:effectLst>
                </a:rPr>
                <a:t>Bermuda Hot Spot</a:t>
              </a:r>
            </a:p>
          </p:txBody>
        </p:sp>
      </p:grpSp>
      <p:sp>
        <p:nvSpPr>
          <p:cNvPr id="27652" name="TextBox 6"/>
          <p:cNvSpPr txBox="1">
            <a:spLocks noChangeArrowheads="1"/>
          </p:cNvSpPr>
          <p:nvPr/>
        </p:nvSpPr>
        <p:spPr bwMode="auto">
          <a:xfrm>
            <a:off x="0" y="152400"/>
            <a:ext cx="1447800" cy="523875"/>
          </a:xfrm>
          <a:prstGeom prst="rect">
            <a:avLst/>
          </a:prstGeom>
          <a:noFill/>
          <a:ln w="9525">
            <a:noFill/>
            <a:miter lim="800000"/>
            <a:headEnd/>
            <a:tailEnd/>
          </a:ln>
        </p:spPr>
        <p:txBody>
          <a:bodyPr>
            <a:spAutoFit/>
          </a:bodyPr>
          <a:lstStyle/>
          <a:p>
            <a:r>
              <a:rPr lang="en-US"/>
              <a:t>70 my</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srcRect l="30469" t="6384" r="11508" b="12625"/>
          <a:stretch>
            <a:fillRect/>
          </a:stretch>
        </p:blipFill>
        <p:spPr bwMode="auto">
          <a:xfrm rot="1002023">
            <a:off x="547688" y="-4265613"/>
            <a:ext cx="14779625" cy="13939838"/>
          </a:xfrm>
          <a:prstGeom prst="rect">
            <a:avLst/>
          </a:prstGeom>
          <a:noFill/>
          <a:ln w="9525">
            <a:noFill/>
            <a:miter lim="800000"/>
            <a:headEnd/>
            <a:tailEnd/>
          </a:ln>
        </p:spPr>
      </p:pic>
      <p:grpSp>
        <p:nvGrpSpPr>
          <p:cNvPr id="2" name="Group 3"/>
          <p:cNvGrpSpPr/>
          <p:nvPr/>
        </p:nvGrpSpPr>
        <p:grpSpPr>
          <a:xfrm>
            <a:off x="6477000" y="3962400"/>
            <a:ext cx="1752600" cy="1600200"/>
            <a:chOff x="7086600" y="4724400"/>
            <a:chExt cx="1752600" cy="1447800"/>
          </a:xfrm>
          <a:solidFill>
            <a:srgbClr val="FF0000"/>
          </a:solidFill>
        </p:grpSpPr>
        <p:sp>
          <p:nvSpPr>
            <p:cNvPr id="5" name="Oval 4"/>
            <p:cNvSpPr/>
            <p:nvPr/>
          </p:nvSpPr>
          <p:spPr bwMode="auto">
            <a:xfrm>
              <a:off x="7086600" y="4724400"/>
              <a:ext cx="1676400" cy="1447800"/>
            </a:xfrm>
            <a:prstGeom prst="ellipse">
              <a:avLst/>
            </a:prstGeom>
            <a:solidFill>
              <a:srgbClr val="FF0000">
                <a:alpha val="40000"/>
              </a:srgbClr>
            </a:solidFill>
            <a:ln w="9525" cap="flat" cmpd="sng" algn="ctr">
              <a:solidFill>
                <a:schemeClr val="tx1"/>
              </a:solidFill>
              <a:prstDash val="solid"/>
              <a:round/>
              <a:headEnd type="none" w="med" len="med"/>
              <a:tailEnd type="none" w="med" len="med"/>
            </a:ln>
            <a:effectLst/>
          </p:spPr>
          <p:txBody>
            <a:bodyPr/>
            <a:lstStyle/>
            <a:p>
              <a:pPr>
                <a:defRPr/>
              </a:pPr>
              <a:endParaRPr lang="en-US" sz="1800" dirty="0">
                <a:solidFill>
                  <a:schemeClr val="tx1"/>
                </a:solidFill>
              </a:endParaRPr>
            </a:p>
          </p:txBody>
        </p:sp>
        <p:sp>
          <p:nvSpPr>
            <p:cNvPr id="6" name="TextBox 5"/>
            <p:cNvSpPr txBox="1"/>
            <p:nvPr/>
          </p:nvSpPr>
          <p:spPr>
            <a:xfrm>
              <a:off x="7086600" y="5083314"/>
              <a:ext cx="1752600" cy="707886"/>
            </a:xfrm>
            <a:prstGeom prst="rect">
              <a:avLst/>
            </a:prstGeom>
            <a:noFill/>
          </p:spPr>
          <p:txBody>
            <a:bodyPr>
              <a:spAutoFit/>
            </a:bodyPr>
            <a:lstStyle/>
            <a:p>
              <a:pPr>
                <a:defRPr/>
              </a:pPr>
              <a:r>
                <a:rPr lang="en-US" sz="2000" dirty="0">
                  <a:effectLst>
                    <a:outerShdw blurRad="38100" dist="38100" dir="2700000" algn="tl">
                      <a:srgbClr val="000000">
                        <a:alpha val="43137"/>
                      </a:srgbClr>
                    </a:outerShdw>
                  </a:effectLst>
                </a:rPr>
                <a:t>Bermuda Hot Spot</a:t>
              </a:r>
            </a:p>
          </p:txBody>
        </p:sp>
      </p:grpSp>
      <p:sp>
        <p:nvSpPr>
          <p:cNvPr id="28676" name="TextBox 6"/>
          <p:cNvSpPr txBox="1">
            <a:spLocks noChangeArrowheads="1"/>
          </p:cNvSpPr>
          <p:nvPr/>
        </p:nvSpPr>
        <p:spPr bwMode="auto">
          <a:xfrm>
            <a:off x="0" y="152400"/>
            <a:ext cx="1447800" cy="523875"/>
          </a:xfrm>
          <a:prstGeom prst="rect">
            <a:avLst/>
          </a:prstGeom>
          <a:noFill/>
          <a:ln w="9525">
            <a:noFill/>
            <a:miter lim="800000"/>
            <a:headEnd/>
            <a:tailEnd/>
          </a:ln>
        </p:spPr>
        <p:txBody>
          <a:bodyPr>
            <a:spAutoFit/>
          </a:bodyPr>
          <a:lstStyle/>
          <a:p>
            <a:r>
              <a:rPr lang="en-US"/>
              <a:t>60 my</a:t>
            </a:r>
          </a:p>
        </p:txBody>
      </p:sp>
      <p:sp>
        <p:nvSpPr>
          <p:cNvPr id="8" name="TextBox 7"/>
          <p:cNvSpPr txBox="1"/>
          <p:nvPr/>
        </p:nvSpPr>
        <p:spPr>
          <a:xfrm>
            <a:off x="5334000" y="4191000"/>
            <a:ext cx="1676400" cy="523875"/>
          </a:xfrm>
          <a:prstGeom prst="rect">
            <a:avLst/>
          </a:prstGeom>
          <a:noFill/>
        </p:spPr>
        <p:txBody>
          <a:bodyPr>
            <a:spAutoFit/>
          </a:bodyPr>
          <a:lstStyle/>
          <a:p>
            <a:pPr>
              <a:defRPr/>
            </a:pPr>
            <a:r>
              <a:rPr lang="en-US" dirty="0">
                <a:solidFill>
                  <a:srgbClr val="92D050"/>
                </a:solidFill>
                <a:effectLst>
                  <a:outerShdw blurRad="38100" dist="38100" dir="2700000" algn="tl">
                    <a:srgbClr val="000000">
                      <a:alpha val="43137"/>
                    </a:srgbClr>
                  </a:outerShdw>
                </a:effectLst>
              </a:rPr>
              <a:t>Erosion</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srcRect l="30469" t="6384" r="11508" b="12625"/>
          <a:stretch>
            <a:fillRect/>
          </a:stretch>
        </p:blipFill>
        <p:spPr bwMode="auto">
          <a:xfrm rot="1002023">
            <a:off x="-1052513" y="-4265613"/>
            <a:ext cx="14779626" cy="13939838"/>
          </a:xfrm>
          <a:prstGeom prst="rect">
            <a:avLst/>
          </a:prstGeom>
          <a:noFill/>
          <a:ln w="9525">
            <a:noFill/>
            <a:miter lim="800000"/>
            <a:headEnd/>
            <a:tailEnd/>
          </a:ln>
        </p:spPr>
      </p:pic>
      <p:grpSp>
        <p:nvGrpSpPr>
          <p:cNvPr id="2" name="Group 3"/>
          <p:cNvGrpSpPr/>
          <p:nvPr/>
        </p:nvGrpSpPr>
        <p:grpSpPr>
          <a:xfrm>
            <a:off x="6477000" y="3962400"/>
            <a:ext cx="1752600" cy="1600200"/>
            <a:chOff x="7086600" y="4724400"/>
            <a:chExt cx="1752600" cy="1447800"/>
          </a:xfrm>
          <a:solidFill>
            <a:srgbClr val="FF0000"/>
          </a:solidFill>
        </p:grpSpPr>
        <p:sp>
          <p:nvSpPr>
            <p:cNvPr id="5" name="Oval 4"/>
            <p:cNvSpPr/>
            <p:nvPr/>
          </p:nvSpPr>
          <p:spPr bwMode="auto">
            <a:xfrm>
              <a:off x="7086600" y="4724400"/>
              <a:ext cx="1676400" cy="1447800"/>
            </a:xfrm>
            <a:prstGeom prst="ellipse">
              <a:avLst/>
            </a:prstGeom>
            <a:solidFill>
              <a:srgbClr val="FF0000">
                <a:alpha val="40000"/>
              </a:srgbClr>
            </a:solidFill>
            <a:ln w="9525" cap="flat" cmpd="sng" algn="ctr">
              <a:solidFill>
                <a:schemeClr val="tx1"/>
              </a:solidFill>
              <a:prstDash val="solid"/>
              <a:round/>
              <a:headEnd type="none" w="med" len="med"/>
              <a:tailEnd type="none" w="med" len="med"/>
            </a:ln>
            <a:effectLst/>
          </p:spPr>
          <p:txBody>
            <a:bodyPr/>
            <a:lstStyle/>
            <a:p>
              <a:pPr>
                <a:defRPr/>
              </a:pPr>
              <a:endParaRPr lang="en-US" sz="1800" dirty="0">
                <a:solidFill>
                  <a:schemeClr val="tx1"/>
                </a:solidFill>
              </a:endParaRPr>
            </a:p>
          </p:txBody>
        </p:sp>
        <p:sp>
          <p:nvSpPr>
            <p:cNvPr id="6" name="TextBox 5"/>
            <p:cNvSpPr txBox="1"/>
            <p:nvPr/>
          </p:nvSpPr>
          <p:spPr>
            <a:xfrm>
              <a:off x="7086600" y="5083314"/>
              <a:ext cx="1752600" cy="707886"/>
            </a:xfrm>
            <a:prstGeom prst="rect">
              <a:avLst/>
            </a:prstGeom>
            <a:noFill/>
          </p:spPr>
          <p:txBody>
            <a:bodyPr>
              <a:spAutoFit/>
            </a:bodyPr>
            <a:lstStyle/>
            <a:p>
              <a:pPr>
                <a:defRPr/>
              </a:pPr>
              <a:r>
                <a:rPr lang="en-US" sz="2000" dirty="0">
                  <a:effectLst>
                    <a:outerShdw blurRad="38100" dist="38100" dir="2700000" algn="tl">
                      <a:srgbClr val="000000">
                        <a:alpha val="43137"/>
                      </a:srgbClr>
                    </a:outerShdw>
                  </a:effectLst>
                </a:rPr>
                <a:t>Bermuda Hot Spot</a:t>
              </a:r>
            </a:p>
          </p:txBody>
        </p:sp>
      </p:grpSp>
      <p:sp>
        <p:nvSpPr>
          <p:cNvPr id="29700" name="TextBox 6"/>
          <p:cNvSpPr txBox="1">
            <a:spLocks noChangeArrowheads="1"/>
          </p:cNvSpPr>
          <p:nvPr/>
        </p:nvSpPr>
        <p:spPr bwMode="auto">
          <a:xfrm>
            <a:off x="0" y="152400"/>
            <a:ext cx="1447800" cy="523875"/>
          </a:xfrm>
          <a:prstGeom prst="rect">
            <a:avLst/>
          </a:prstGeom>
          <a:noFill/>
          <a:ln w="9525">
            <a:noFill/>
            <a:miter lim="800000"/>
            <a:headEnd/>
            <a:tailEnd/>
          </a:ln>
        </p:spPr>
        <p:txBody>
          <a:bodyPr>
            <a:spAutoFit/>
          </a:bodyPr>
          <a:lstStyle/>
          <a:p>
            <a:r>
              <a:rPr lang="en-US"/>
              <a:t>50 my</a:t>
            </a:r>
          </a:p>
        </p:txBody>
      </p:sp>
      <p:sp>
        <p:nvSpPr>
          <p:cNvPr id="8" name="TextBox 7"/>
          <p:cNvSpPr txBox="1"/>
          <p:nvPr/>
        </p:nvSpPr>
        <p:spPr>
          <a:xfrm>
            <a:off x="3543300" y="4114800"/>
            <a:ext cx="2057400" cy="830263"/>
          </a:xfrm>
          <a:prstGeom prst="rect">
            <a:avLst/>
          </a:prstGeom>
          <a:noFill/>
        </p:spPr>
        <p:txBody>
          <a:bodyPr>
            <a:spAutoFit/>
          </a:bodyPr>
          <a:lstStyle/>
          <a:p>
            <a:pPr>
              <a:defRPr/>
            </a:pPr>
            <a:r>
              <a:rPr lang="en-US" sz="2400" dirty="0">
                <a:solidFill>
                  <a:srgbClr val="002060"/>
                </a:solidFill>
                <a:effectLst>
                  <a:outerShdw blurRad="38100" dist="38100" dir="2700000" algn="tl">
                    <a:srgbClr val="000000">
                      <a:alpha val="43137"/>
                    </a:srgbClr>
                  </a:outerShdw>
                </a:effectLst>
              </a:rPr>
              <a:t>Cooling and Contraction</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srcRect l="30469" t="6384" r="11508" b="12625"/>
          <a:stretch>
            <a:fillRect/>
          </a:stretch>
        </p:blipFill>
        <p:spPr bwMode="auto">
          <a:xfrm rot="1002023">
            <a:off x="-2347913" y="-4265613"/>
            <a:ext cx="14779626" cy="13939838"/>
          </a:xfrm>
          <a:prstGeom prst="rect">
            <a:avLst/>
          </a:prstGeom>
          <a:noFill/>
          <a:ln w="9525">
            <a:noFill/>
            <a:miter lim="800000"/>
            <a:headEnd/>
            <a:tailEnd/>
          </a:ln>
        </p:spPr>
      </p:pic>
      <p:grpSp>
        <p:nvGrpSpPr>
          <p:cNvPr id="2" name="Group 3"/>
          <p:cNvGrpSpPr/>
          <p:nvPr/>
        </p:nvGrpSpPr>
        <p:grpSpPr>
          <a:xfrm>
            <a:off x="6477000" y="3962400"/>
            <a:ext cx="1752600" cy="1600200"/>
            <a:chOff x="7086600" y="4724400"/>
            <a:chExt cx="1752600" cy="1447800"/>
          </a:xfrm>
          <a:solidFill>
            <a:srgbClr val="FF0000"/>
          </a:solidFill>
        </p:grpSpPr>
        <p:sp>
          <p:nvSpPr>
            <p:cNvPr id="5" name="Oval 4"/>
            <p:cNvSpPr/>
            <p:nvPr/>
          </p:nvSpPr>
          <p:spPr bwMode="auto">
            <a:xfrm>
              <a:off x="7086600" y="4724400"/>
              <a:ext cx="1676400" cy="1447800"/>
            </a:xfrm>
            <a:prstGeom prst="ellipse">
              <a:avLst/>
            </a:prstGeom>
            <a:solidFill>
              <a:srgbClr val="FF0000">
                <a:alpha val="40000"/>
              </a:srgbClr>
            </a:solidFill>
            <a:ln w="9525" cap="flat" cmpd="sng" algn="ctr">
              <a:solidFill>
                <a:schemeClr val="tx1"/>
              </a:solidFill>
              <a:prstDash val="solid"/>
              <a:round/>
              <a:headEnd type="none" w="med" len="med"/>
              <a:tailEnd type="none" w="med" len="med"/>
            </a:ln>
            <a:effectLst/>
          </p:spPr>
          <p:txBody>
            <a:bodyPr/>
            <a:lstStyle/>
            <a:p>
              <a:pPr>
                <a:defRPr/>
              </a:pPr>
              <a:endParaRPr lang="en-US" sz="1800" dirty="0">
                <a:solidFill>
                  <a:schemeClr val="tx1"/>
                </a:solidFill>
              </a:endParaRPr>
            </a:p>
          </p:txBody>
        </p:sp>
        <p:sp>
          <p:nvSpPr>
            <p:cNvPr id="6" name="TextBox 5"/>
            <p:cNvSpPr txBox="1"/>
            <p:nvPr/>
          </p:nvSpPr>
          <p:spPr>
            <a:xfrm>
              <a:off x="7086600" y="5083314"/>
              <a:ext cx="1752600" cy="707886"/>
            </a:xfrm>
            <a:prstGeom prst="rect">
              <a:avLst/>
            </a:prstGeom>
            <a:noFill/>
          </p:spPr>
          <p:txBody>
            <a:bodyPr>
              <a:spAutoFit/>
            </a:bodyPr>
            <a:lstStyle/>
            <a:p>
              <a:pPr>
                <a:defRPr/>
              </a:pPr>
              <a:r>
                <a:rPr lang="en-US" sz="2000" dirty="0">
                  <a:effectLst>
                    <a:outerShdw blurRad="38100" dist="38100" dir="2700000" algn="tl">
                      <a:srgbClr val="000000">
                        <a:alpha val="43137"/>
                      </a:srgbClr>
                    </a:outerShdw>
                  </a:effectLst>
                </a:rPr>
                <a:t>Bermuda Hot Spot</a:t>
              </a:r>
            </a:p>
          </p:txBody>
        </p:sp>
      </p:grpSp>
      <p:sp>
        <p:nvSpPr>
          <p:cNvPr id="7" name="TextBox 6"/>
          <p:cNvSpPr txBox="1"/>
          <p:nvPr/>
        </p:nvSpPr>
        <p:spPr>
          <a:xfrm>
            <a:off x="0" y="152400"/>
            <a:ext cx="1905000" cy="523875"/>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Present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t="8984"/>
          <a:stretch>
            <a:fillRect/>
          </a:stretch>
        </p:blipFill>
        <p:spPr bwMode="auto">
          <a:xfrm>
            <a:off x="-138113" y="0"/>
            <a:ext cx="942022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ar"/>
          <p:cNvPicPr>
            <a:picLocks noChangeAspect="1" noChangeArrowheads="1"/>
          </p:cNvPicPr>
          <p:nvPr/>
        </p:nvPicPr>
        <p:blipFill>
          <a:blip r:embed="rId3"/>
          <a:srcRect l="7390" t="2148" r="2078" b="8705"/>
          <a:stretch>
            <a:fillRect/>
          </a:stretch>
        </p:blipFill>
        <p:spPr bwMode="auto">
          <a:xfrm>
            <a:off x="533400" y="17463"/>
            <a:ext cx="8077200" cy="68405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rk geol block"/>
          <p:cNvPicPr>
            <a:picLocks noChangeAspect="1" noChangeArrowheads="1"/>
          </p:cNvPicPr>
          <p:nvPr/>
        </p:nvPicPr>
        <p:blipFill>
          <a:blip r:embed="rId3"/>
          <a:srcRect/>
          <a:stretch>
            <a:fillRect/>
          </a:stretch>
        </p:blipFill>
        <p:spPr bwMode="auto">
          <a:xfrm>
            <a:off x="0" y="0"/>
            <a:ext cx="9144000" cy="6988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srcRect/>
          <a:stretch>
            <a:fillRect/>
          </a:stretch>
        </p:blipFill>
        <p:spPr bwMode="auto">
          <a:xfrm>
            <a:off x="0" y="0"/>
            <a:ext cx="9144000" cy="6611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a:srcRect/>
          <a:stretch>
            <a:fillRect/>
          </a:stretch>
        </p:blipFill>
        <p:spPr bwMode="auto">
          <a:xfrm>
            <a:off x="0" y="304800"/>
            <a:ext cx="9144000" cy="6342063"/>
          </a:xfrm>
          <a:prstGeom prst="rect">
            <a:avLst/>
          </a:prstGeom>
          <a:noFill/>
          <a:ln w="9525">
            <a:noFill/>
            <a:miter lim="800000"/>
            <a:headEnd/>
            <a:tailEnd/>
          </a:ln>
        </p:spPr>
      </p:pic>
      <p:sp>
        <p:nvSpPr>
          <p:cNvPr id="3" name="TextBox 2"/>
          <p:cNvSpPr txBox="1"/>
          <p:nvPr/>
        </p:nvSpPr>
        <p:spPr>
          <a:xfrm rot="20816851">
            <a:off x="3221038" y="2128838"/>
            <a:ext cx="3276600" cy="522287"/>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main anticline</a:t>
            </a:r>
          </a:p>
        </p:txBody>
      </p:sp>
      <p:sp>
        <p:nvSpPr>
          <p:cNvPr id="4" name="TextBox 3"/>
          <p:cNvSpPr txBox="1"/>
          <p:nvPr/>
        </p:nvSpPr>
        <p:spPr>
          <a:xfrm>
            <a:off x="6019800" y="1636713"/>
            <a:ext cx="2133600" cy="954087"/>
          </a:xfrm>
          <a:prstGeom prst="rect">
            <a:avLst/>
          </a:prstGeom>
          <a:noFill/>
        </p:spPr>
        <p:txBody>
          <a:bodyPr>
            <a:spAutoFit/>
          </a:bodyPr>
          <a:lstStyle/>
          <a:p>
            <a:pPr>
              <a:defRPr/>
            </a:pPr>
            <a:r>
              <a:rPr lang="en-US" dirty="0">
                <a:solidFill>
                  <a:schemeClr val="tx1"/>
                </a:solidFill>
                <a:effectLst>
                  <a:outerShdw blurRad="38100" dist="38100" dir="2700000" algn="tl">
                    <a:srgbClr val="000000">
                      <a:alpha val="43137"/>
                    </a:srgbClr>
                  </a:outerShdw>
                </a:effectLst>
              </a:rPr>
              <a:t>smaller folds</a:t>
            </a:r>
          </a:p>
        </p:txBody>
      </p:sp>
      <p:cxnSp>
        <p:nvCxnSpPr>
          <p:cNvPr id="36869" name="Straight Arrow Connector 5"/>
          <p:cNvCxnSpPr>
            <a:cxnSpLocks noChangeShapeType="1"/>
          </p:cNvCxnSpPr>
          <p:nvPr/>
        </p:nvCxnSpPr>
        <p:spPr bwMode="auto">
          <a:xfrm rot="10800000" flipV="1">
            <a:off x="6096000" y="2286000"/>
            <a:ext cx="457200" cy="381000"/>
          </a:xfrm>
          <a:prstGeom prst="straightConnector1">
            <a:avLst/>
          </a:prstGeom>
          <a:noFill/>
          <a:ln w="31750" algn="ctr">
            <a:solidFill>
              <a:schemeClr val="tx1"/>
            </a:solidFill>
            <a:round/>
            <a:headEnd/>
            <a:tailEnd type="arrow" w="med" len="med"/>
          </a:ln>
        </p:spPr>
      </p:cxnSp>
      <p:cxnSp>
        <p:nvCxnSpPr>
          <p:cNvPr id="36870" name="Straight Arrow Connector 7"/>
          <p:cNvCxnSpPr>
            <a:cxnSpLocks noChangeShapeType="1"/>
          </p:cNvCxnSpPr>
          <p:nvPr/>
        </p:nvCxnSpPr>
        <p:spPr bwMode="auto">
          <a:xfrm rot="10800000" flipV="1">
            <a:off x="6629400" y="2514600"/>
            <a:ext cx="457200" cy="381000"/>
          </a:xfrm>
          <a:prstGeom prst="straightConnector1">
            <a:avLst/>
          </a:prstGeom>
          <a:noFill/>
          <a:ln w="31750" algn="ctr">
            <a:solidFill>
              <a:schemeClr val="tx1"/>
            </a:solidFill>
            <a:round/>
            <a:headEnd/>
            <a:tailEnd type="arrow" w="med" len="med"/>
          </a:ln>
        </p:spPr>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p:cNvPicPr>
            <a:picLocks noChangeAspect="1" noChangeArrowheads="1"/>
          </p:cNvPicPr>
          <p:nvPr/>
        </p:nvPicPr>
        <p:blipFill>
          <a:blip r:embed="rId3"/>
          <a:srcRect/>
          <a:stretch>
            <a:fillRect/>
          </a:stretch>
        </p:blipFill>
        <p:spPr bwMode="auto">
          <a:xfrm>
            <a:off x="0" y="0"/>
            <a:ext cx="9153525" cy="6858000"/>
          </a:xfrm>
          <a:prstGeom prst="rect">
            <a:avLst/>
          </a:prstGeom>
          <a:noFill/>
          <a:ln w="9525">
            <a:noFill/>
            <a:miter lim="800000"/>
            <a:headEnd/>
            <a:tailEnd/>
          </a:ln>
        </p:spPr>
      </p:pic>
      <p:sp>
        <p:nvSpPr>
          <p:cNvPr id="4" name="5-Point Star 3"/>
          <p:cNvSpPr/>
          <p:nvPr/>
        </p:nvSpPr>
        <p:spPr bwMode="auto">
          <a:xfrm>
            <a:off x="4876800" y="2362200"/>
            <a:ext cx="304800" cy="304800"/>
          </a:xfrm>
          <a:prstGeom prst="star5">
            <a:avLst/>
          </a:prstGeom>
          <a:solidFill>
            <a:srgbClr val="FF0000"/>
          </a:solidFill>
          <a:ln w="25400" cap="flat" cmpd="sng" algn="ctr">
            <a:solidFill>
              <a:schemeClr val="tx1"/>
            </a:solidFill>
            <a:prstDash val="solid"/>
            <a:round/>
            <a:headEnd type="none" w="med" len="med"/>
            <a:tailEnd type="none" w="med" len="med"/>
          </a:ln>
          <a:effectLst/>
        </p:spPr>
        <p:txBody>
          <a:bodyPr/>
          <a:lstStyle/>
          <a:p>
            <a:pPr>
              <a:defRPr/>
            </a:pPr>
            <a:endParaRPr lang="en-US"/>
          </a:p>
        </p:txBody>
      </p:sp>
      <p:sp>
        <p:nvSpPr>
          <p:cNvPr id="5" name="TextBox 4"/>
          <p:cNvSpPr txBox="1"/>
          <p:nvPr/>
        </p:nvSpPr>
        <p:spPr>
          <a:xfrm>
            <a:off x="4572000" y="1828800"/>
            <a:ext cx="2286000" cy="954107"/>
          </a:xfrm>
          <a:prstGeom prst="rect">
            <a:avLst/>
          </a:prstGeom>
          <a:noFill/>
        </p:spPr>
        <p:txBody>
          <a:bodyPr>
            <a:spAutoFit/>
          </a:bodyPr>
          <a:lstStyle/>
          <a:p>
            <a:pPr>
              <a:defRPr/>
            </a:pPr>
            <a:r>
              <a:rPr lang="en-US" dirty="0">
                <a:ln w="15875">
                  <a:solidFill>
                    <a:schemeClr val="tx1"/>
                  </a:solidFill>
                </a:ln>
                <a:solidFill>
                  <a:srgbClr val="FFFF00"/>
                </a:solidFill>
                <a:effectLst>
                  <a:outerShdw blurRad="50800" dist="38100" dir="2700000" algn="tl" rotWithShape="0">
                    <a:prstClr val="black">
                      <a:alpha val="40000"/>
                    </a:prstClr>
                  </a:outerShdw>
                </a:effectLst>
              </a:rPr>
              <a:t>Hot Springs N.P.</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srcRect/>
          <a:stretch>
            <a:fillRect/>
          </a:stretch>
        </p:blipFill>
        <p:spPr bwMode="auto">
          <a:xfrm>
            <a:off x="0" y="304800"/>
            <a:ext cx="9144000" cy="6342063"/>
          </a:xfrm>
          <a:prstGeom prst="rect">
            <a:avLst/>
          </a:prstGeom>
          <a:noFill/>
          <a:ln w="9525">
            <a:noFill/>
            <a:miter lim="800000"/>
            <a:headEnd/>
            <a:tailEnd/>
          </a:ln>
        </p:spPr>
      </p:pic>
      <p:sp>
        <p:nvSpPr>
          <p:cNvPr id="3" name="TextBox 2"/>
          <p:cNvSpPr txBox="1"/>
          <p:nvPr/>
        </p:nvSpPr>
        <p:spPr>
          <a:xfrm>
            <a:off x="228600" y="762000"/>
            <a:ext cx="3276600" cy="954088"/>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Arkansas Novaculite</a:t>
            </a:r>
          </a:p>
        </p:txBody>
      </p:sp>
      <p:cxnSp>
        <p:nvCxnSpPr>
          <p:cNvPr id="4" name="Straight Arrow Connector 3"/>
          <p:cNvCxnSpPr>
            <a:stCxn id="3" idx="2"/>
          </p:cNvCxnSpPr>
          <p:nvPr/>
        </p:nvCxnSpPr>
        <p:spPr bwMode="auto">
          <a:xfrm rot="5400000">
            <a:off x="915194" y="2248694"/>
            <a:ext cx="1484312" cy="419100"/>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5400000" algn="t" rotWithShape="0">
              <a:prstClr val="black">
                <a:alpha val="40000"/>
              </a:prstClr>
            </a:outerShdw>
          </a:effectLst>
        </p:spPr>
      </p:cxnSp>
      <p:sp>
        <p:nvSpPr>
          <p:cNvPr id="8" name="5-Point Star 7"/>
          <p:cNvSpPr/>
          <p:nvPr/>
        </p:nvSpPr>
        <p:spPr bwMode="auto">
          <a:xfrm>
            <a:off x="5867400" y="2667000"/>
            <a:ext cx="304800" cy="304800"/>
          </a:xfrm>
          <a:prstGeom prst="star5">
            <a:avLst/>
          </a:prstGeom>
          <a:solidFill>
            <a:srgbClr val="FF0000"/>
          </a:solidFill>
          <a:ln w="25400" cap="flat" cmpd="sng" algn="ctr">
            <a:solidFill>
              <a:schemeClr val="tx1"/>
            </a:solidFill>
            <a:prstDash val="solid"/>
            <a:round/>
            <a:headEnd type="none" w="med" len="med"/>
            <a:tailEnd type="none" w="med" len="med"/>
          </a:ln>
          <a:effectLst/>
        </p:spPr>
        <p:txBody>
          <a:bodyPr/>
          <a:lstStyle/>
          <a:p>
            <a:pPr>
              <a:defRPr/>
            </a:pPr>
            <a:endParaRPr lang="en-US"/>
          </a:p>
        </p:txBody>
      </p:sp>
      <p:sp>
        <p:nvSpPr>
          <p:cNvPr id="9" name="TextBox 8"/>
          <p:cNvSpPr txBox="1"/>
          <p:nvPr/>
        </p:nvSpPr>
        <p:spPr>
          <a:xfrm>
            <a:off x="4495800" y="1981200"/>
            <a:ext cx="3048000" cy="523220"/>
          </a:xfrm>
          <a:prstGeom prst="rect">
            <a:avLst/>
          </a:prstGeom>
          <a:noFill/>
        </p:spPr>
        <p:txBody>
          <a:bodyPr>
            <a:spAutoFit/>
          </a:bodyPr>
          <a:lstStyle/>
          <a:p>
            <a:pPr>
              <a:defRPr/>
            </a:pPr>
            <a:r>
              <a:rPr lang="en-US" dirty="0">
                <a:ln w="15875">
                  <a:solidFill>
                    <a:schemeClr val="tx1"/>
                  </a:solidFill>
                </a:ln>
                <a:solidFill>
                  <a:srgbClr val="FF0000"/>
                </a:solidFill>
                <a:effectLst>
                  <a:outerShdw blurRad="60007" dist="200025" dir="15000000" sy="30000" kx="-1800000" algn="bl" rotWithShape="0">
                    <a:prstClr val="black">
                      <a:alpha val="32000"/>
                    </a:prstClr>
                  </a:outerShdw>
                </a:effectLst>
              </a:rPr>
              <a:t>Hot Springs N.P.</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ouac05"/>
          <p:cNvPicPr>
            <a:picLocks noChangeAspect="1" noChangeArrowheads="1"/>
          </p:cNvPicPr>
          <p:nvPr/>
        </p:nvPicPr>
        <p:blipFill>
          <a:blip r:embed="rId3"/>
          <a:srcRect/>
          <a:stretch>
            <a:fillRect/>
          </a:stretch>
        </p:blipFill>
        <p:spPr bwMode="auto">
          <a:xfrm>
            <a:off x="0" y="741363"/>
            <a:ext cx="9144000" cy="6116637"/>
          </a:xfrm>
          <a:prstGeom prst="rect">
            <a:avLst/>
          </a:prstGeom>
          <a:noFill/>
          <a:ln w="9525">
            <a:noFill/>
            <a:miter lim="800000"/>
            <a:headEnd/>
            <a:tailEnd/>
          </a:ln>
        </p:spPr>
      </p:pic>
      <p:sp>
        <p:nvSpPr>
          <p:cNvPr id="39939" name="Text Box 3"/>
          <p:cNvSpPr txBox="1">
            <a:spLocks noChangeArrowheads="1"/>
          </p:cNvSpPr>
          <p:nvPr/>
        </p:nvSpPr>
        <p:spPr bwMode="auto">
          <a:xfrm>
            <a:off x="0" y="90488"/>
            <a:ext cx="9144000" cy="519112"/>
          </a:xfrm>
          <a:prstGeom prst="rect">
            <a:avLst/>
          </a:prstGeom>
          <a:noFill/>
          <a:ln w="9525">
            <a:noFill/>
            <a:miter lim="800000"/>
            <a:headEnd/>
            <a:tailEnd/>
          </a:ln>
        </p:spPr>
        <p:txBody>
          <a:bodyPr>
            <a:spAutoFit/>
          </a:bodyPr>
          <a:lstStyle/>
          <a:p>
            <a:pPr>
              <a:spcBef>
                <a:spcPct val="50000"/>
              </a:spcBef>
            </a:pPr>
            <a:r>
              <a:rPr lang="en-US"/>
              <a:t>Arkansas Novaculite – Nearly pure silica metachert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ouac05"/>
          <p:cNvPicPr>
            <a:picLocks noChangeAspect="1" noChangeArrowheads="1"/>
          </p:cNvPicPr>
          <p:nvPr/>
        </p:nvPicPr>
        <p:blipFill>
          <a:blip r:embed="rId3"/>
          <a:srcRect/>
          <a:stretch>
            <a:fillRect/>
          </a:stretch>
        </p:blipFill>
        <p:spPr bwMode="auto">
          <a:xfrm>
            <a:off x="0" y="741363"/>
            <a:ext cx="9144000" cy="6116637"/>
          </a:xfrm>
          <a:prstGeom prst="rect">
            <a:avLst/>
          </a:prstGeom>
          <a:noFill/>
          <a:ln w="9525">
            <a:noFill/>
            <a:miter lim="800000"/>
            <a:headEnd/>
            <a:tailEnd/>
          </a:ln>
        </p:spPr>
      </p:pic>
      <p:sp>
        <p:nvSpPr>
          <p:cNvPr id="40963" name="Text Box 3"/>
          <p:cNvSpPr txBox="1">
            <a:spLocks noChangeArrowheads="1"/>
          </p:cNvSpPr>
          <p:nvPr/>
        </p:nvSpPr>
        <p:spPr bwMode="auto">
          <a:xfrm>
            <a:off x="0" y="90488"/>
            <a:ext cx="9144000" cy="519112"/>
          </a:xfrm>
          <a:prstGeom prst="rect">
            <a:avLst/>
          </a:prstGeom>
          <a:noFill/>
          <a:ln w="9525">
            <a:noFill/>
            <a:miter lim="800000"/>
            <a:headEnd/>
            <a:tailEnd/>
          </a:ln>
        </p:spPr>
        <p:txBody>
          <a:bodyPr>
            <a:spAutoFit/>
          </a:bodyPr>
          <a:lstStyle/>
          <a:p>
            <a:pPr>
              <a:spcBef>
                <a:spcPct val="50000"/>
              </a:spcBef>
            </a:pPr>
            <a:r>
              <a:rPr lang="en-US"/>
              <a:t>Arkansas Novaculite – Nearly pure silica metachert</a:t>
            </a:r>
          </a:p>
        </p:txBody>
      </p:sp>
      <p:sp>
        <p:nvSpPr>
          <p:cNvPr id="40964" name="Text Box 8"/>
          <p:cNvSpPr txBox="1">
            <a:spLocks noChangeArrowheads="1"/>
          </p:cNvSpPr>
          <p:nvPr/>
        </p:nvSpPr>
        <p:spPr bwMode="auto">
          <a:xfrm>
            <a:off x="1219200" y="6491288"/>
            <a:ext cx="2133600" cy="366712"/>
          </a:xfrm>
          <a:prstGeom prst="rect">
            <a:avLst/>
          </a:prstGeom>
          <a:noFill/>
          <a:ln w="9525">
            <a:noFill/>
            <a:miter lim="800000"/>
            <a:headEnd/>
            <a:tailEnd/>
          </a:ln>
        </p:spPr>
        <p:txBody>
          <a:bodyPr>
            <a:spAutoFit/>
          </a:bodyPr>
          <a:lstStyle/>
          <a:p>
            <a:pPr>
              <a:spcBef>
                <a:spcPct val="50000"/>
              </a:spcBef>
            </a:pPr>
            <a:r>
              <a:rPr lang="en-US" sz="1800"/>
              <a:t>Mesozoic</a:t>
            </a:r>
          </a:p>
        </p:txBody>
      </p:sp>
      <p:sp>
        <p:nvSpPr>
          <p:cNvPr id="40965" name="Text Box 9"/>
          <p:cNvSpPr txBox="1">
            <a:spLocks noChangeArrowheads="1"/>
          </p:cNvSpPr>
          <p:nvPr/>
        </p:nvSpPr>
        <p:spPr bwMode="auto">
          <a:xfrm>
            <a:off x="5867400" y="6491288"/>
            <a:ext cx="2133600" cy="366712"/>
          </a:xfrm>
          <a:prstGeom prst="rect">
            <a:avLst/>
          </a:prstGeom>
          <a:noFill/>
          <a:ln w="9525">
            <a:noFill/>
            <a:miter lim="800000"/>
            <a:headEnd/>
            <a:tailEnd/>
          </a:ln>
        </p:spPr>
        <p:txBody>
          <a:bodyPr>
            <a:spAutoFit/>
          </a:bodyPr>
          <a:lstStyle/>
          <a:p>
            <a:pPr>
              <a:spcBef>
                <a:spcPct val="50000"/>
              </a:spcBef>
            </a:pPr>
            <a:r>
              <a:rPr lang="en-US" sz="1800"/>
              <a:t>Cenozoic</a:t>
            </a:r>
          </a:p>
        </p:txBody>
      </p:sp>
      <p:pic>
        <p:nvPicPr>
          <p:cNvPr id="12" name="Picture 2" descr="midpaleo"/>
          <p:cNvPicPr>
            <a:picLocks noChangeAspect="1" noChangeArrowheads="1"/>
          </p:cNvPicPr>
          <p:nvPr/>
        </p:nvPicPr>
        <p:blipFill>
          <a:blip r:embed="rId4"/>
          <a:srcRect/>
          <a:stretch>
            <a:fillRect/>
          </a:stretch>
        </p:blipFill>
        <p:spPr bwMode="auto">
          <a:xfrm>
            <a:off x="2857500" y="2016125"/>
            <a:ext cx="3429000" cy="2825750"/>
          </a:xfrm>
          <a:prstGeom prst="rect">
            <a:avLst/>
          </a:prstGeom>
          <a:noFill/>
          <a:ln w="9525">
            <a:noFill/>
            <a:miter lim="800000"/>
            <a:headEnd/>
            <a:tailEnd/>
          </a:ln>
          <a:effectLst>
            <a:outerShdw blurRad="50800" dist="76200" dir="2700000" algn="tl" rotWithShape="0">
              <a:prstClr val="black">
                <a:alpha val="40000"/>
              </a:prstClr>
            </a:outerShdw>
          </a:effectLst>
          <a:scene3d>
            <a:camera prst="orthographicFront"/>
            <a:lightRig rig="threePt" dir="t"/>
          </a:scene3d>
          <a:sp3d>
            <a:bevelT/>
          </a:sp3d>
        </p:spPr>
      </p:pic>
      <p:sp>
        <p:nvSpPr>
          <p:cNvPr id="40967" name="Text Box 6"/>
          <p:cNvSpPr txBox="1">
            <a:spLocks noChangeArrowheads="1"/>
          </p:cNvSpPr>
          <p:nvPr/>
        </p:nvSpPr>
        <p:spPr bwMode="auto">
          <a:xfrm>
            <a:off x="3505200" y="4419600"/>
            <a:ext cx="2133600" cy="366713"/>
          </a:xfrm>
          <a:prstGeom prst="rect">
            <a:avLst/>
          </a:prstGeom>
          <a:noFill/>
          <a:ln w="9525">
            <a:noFill/>
            <a:miter lim="800000"/>
            <a:headEnd/>
            <a:tailEnd/>
          </a:ln>
        </p:spPr>
        <p:txBody>
          <a:bodyPr>
            <a:spAutoFit/>
          </a:bodyPr>
          <a:lstStyle/>
          <a:p>
            <a:pPr>
              <a:spcBef>
                <a:spcPct val="50000"/>
              </a:spcBef>
            </a:pPr>
            <a:r>
              <a:rPr lang="en-US" sz="1800">
                <a:solidFill>
                  <a:schemeClr val="tx1"/>
                </a:solidFill>
              </a:rPr>
              <a:t>Early Paleozoic</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ouac05"/>
          <p:cNvPicPr>
            <a:picLocks noChangeAspect="1" noChangeArrowheads="1"/>
          </p:cNvPicPr>
          <p:nvPr/>
        </p:nvPicPr>
        <p:blipFill>
          <a:blip r:embed="rId3"/>
          <a:srcRect/>
          <a:stretch>
            <a:fillRect/>
          </a:stretch>
        </p:blipFill>
        <p:spPr bwMode="auto">
          <a:xfrm>
            <a:off x="0" y="741363"/>
            <a:ext cx="9144000" cy="6116637"/>
          </a:xfrm>
          <a:prstGeom prst="rect">
            <a:avLst/>
          </a:prstGeom>
          <a:noFill/>
          <a:ln w="9525">
            <a:noFill/>
            <a:miter lim="800000"/>
            <a:headEnd/>
            <a:tailEnd/>
          </a:ln>
        </p:spPr>
      </p:pic>
      <p:sp>
        <p:nvSpPr>
          <p:cNvPr id="41987" name="Text Box 3"/>
          <p:cNvSpPr txBox="1">
            <a:spLocks noChangeArrowheads="1"/>
          </p:cNvSpPr>
          <p:nvPr/>
        </p:nvSpPr>
        <p:spPr bwMode="auto">
          <a:xfrm>
            <a:off x="0" y="90488"/>
            <a:ext cx="9144000" cy="519112"/>
          </a:xfrm>
          <a:prstGeom prst="rect">
            <a:avLst/>
          </a:prstGeom>
          <a:noFill/>
          <a:ln w="9525">
            <a:noFill/>
            <a:miter lim="800000"/>
            <a:headEnd/>
            <a:tailEnd/>
          </a:ln>
        </p:spPr>
        <p:txBody>
          <a:bodyPr>
            <a:spAutoFit/>
          </a:bodyPr>
          <a:lstStyle/>
          <a:p>
            <a:pPr>
              <a:spcBef>
                <a:spcPct val="50000"/>
              </a:spcBef>
            </a:pPr>
            <a:r>
              <a:rPr lang="en-US"/>
              <a:t>Arkansas Novaculite – Nearly pure silica metachert</a:t>
            </a:r>
          </a:p>
        </p:txBody>
      </p:sp>
      <p:sp>
        <p:nvSpPr>
          <p:cNvPr id="41988" name="Text Box 8"/>
          <p:cNvSpPr txBox="1">
            <a:spLocks noChangeArrowheads="1"/>
          </p:cNvSpPr>
          <p:nvPr/>
        </p:nvSpPr>
        <p:spPr bwMode="auto">
          <a:xfrm>
            <a:off x="1219200" y="6491288"/>
            <a:ext cx="2133600" cy="366712"/>
          </a:xfrm>
          <a:prstGeom prst="rect">
            <a:avLst/>
          </a:prstGeom>
          <a:noFill/>
          <a:ln w="9525">
            <a:noFill/>
            <a:miter lim="800000"/>
            <a:headEnd/>
            <a:tailEnd/>
          </a:ln>
        </p:spPr>
        <p:txBody>
          <a:bodyPr>
            <a:spAutoFit/>
          </a:bodyPr>
          <a:lstStyle/>
          <a:p>
            <a:pPr>
              <a:spcBef>
                <a:spcPct val="50000"/>
              </a:spcBef>
            </a:pPr>
            <a:r>
              <a:rPr lang="en-US" sz="1800"/>
              <a:t>Mesozoic</a:t>
            </a:r>
          </a:p>
        </p:txBody>
      </p:sp>
      <p:sp>
        <p:nvSpPr>
          <p:cNvPr id="41989" name="Text Box 9"/>
          <p:cNvSpPr txBox="1">
            <a:spLocks noChangeArrowheads="1"/>
          </p:cNvSpPr>
          <p:nvPr/>
        </p:nvSpPr>
        <p:spPr bwMode="auto">
          <a:xfrm>
            <a:off x="5867400" y="6491288"/>
            <a:ext cx="2133600" cy="366712"/>
          </a:xfrm>
          <a:prstGeom prst="rect">
            <a:avLst/>
          </a:prstGeom>
          <a:noFill/>
          <a:ln w="9525">
            <a:noFill/>
            <a:miter lim="800000"/>
            <a:headEnd/>
            <a:tailEnd/>
          </a:ln>
        </p:spPr>
        <p:txBody>
          <a:bodyPr>
            <a:spAutoFit/>
          </a:bodyPr>
          <a:lstStyle/>
          <a:p>
            <a:pPr>
              <a:spcBef>
                <a:spcPct val="50000"/>
              </a:spcBef>
            </a:pPr>
            <a:r>
              <a:rPr lang="en-US" sz="1800"/>
              <a:t>Cenozoic</a:t>
            </a:r>
          </a:p>
        </p:txBody>
      </p:sp>
      <p:pic>
        <p:nvPicPr>
          <p:cNvPr id="8" name="Picture 5" descr="latepaleo"/>
          <p:cNvPicPr>
            <a:picLocks noChangeAspect="1" noChangeArrowheads="1"/>
          </p:cNvPicPr>
          <p:nvPr/>
        </p:nvPicPr>
        <p:blipFill>
          <a:blip r:embed="rId4"/>
          <a:srcRect/>
          <a:stretch>
            <a:fillRect/>
          </a:stretch>
        </p:blipFill>
        <p:spPr bwMode="auto">
          <a:xfrm>
            <a:off x="2476500" y="2005806"/>
            <a:ext cx="4191000" cy="2846388"/>
          </a:xfrm>
          <a:prstGeom prst="rect">
            <a:avLst/>
          </a:prstGeom>
          <a:noFill/>
          <a:ln w="9525">
            <a:noFill/>
            <a:miter lim="800000"/>
            <a:headEnd/>
            <a:tailEnd/>
          </a:ln>
          <a:effectLst>
            <a:outerShdw blurRad="50800" dist="76200" dir="2700000" algn="tl" rotWithShape="0">
              <a:prstClr val="black">
                <a:alpha val="40000"/>
              </a:prstClr>
            </a:outerShdw>
          </a:effectLst>
          <a:scene3d>
            <a:camera prst="orthographicFront"/>
            <a:lightRig rig="threePt" dir="t"/>
          </a:scene3d>
          <a:sp3d>
            <a:bevelT/>
          </a:sp3d>
        </p:spPr>
      </p:pic>
      <p:sp>
        <p:nvSpPr>
          <p:cNvPr id="9" name="Text Box 13"/>
          <p:cNvSpPr txBox="1">
            <a:spLocks noChangeArrowheads="1"/>
          </p:cNvSpPr>
          <p:nvPr/>
        </p:nvSpPr>
        <p:spPr bwMode="auto">
          <a:xfrm>
            <a:off x="2552700" y="1066800"/>
            <a:ext cx="4038600" cy="954088"/>
          </a:xfrm>
          <a:prstGeom prst="rect">
            <a:avLst/>
          </a:prstGeom>
          <a:noFill/>
          <a:ln w="9525">
            <a:noFill/>
            <a:miter lim="800000"/>
            <a:headEnd/>
            <a:tailEnd/>
          </a:ln>
        </p:spPr>
        <p:txBody>
          <a:bodyPr>
            <a:spAutoFit/>
          </a:bodyPr>
          <a:lstStyle/>
          <a:p>
            <a:pPr>
              <a:spcBef>
                <a:spcPct val="50000"/>
              </a:spcBef>
              <a:defRPr/>
            </a:pPr>
            <a:r>
              <a:rPr lang="en-US" dirty="0">
                <a:effectLst>
                  <a:outerShdw blurRad="38100" dist="38100" dir="2700000" algn="tl">
                    <a:srgbClr val="000000">
                      <a:alpha val="43137"/>
                    </a:srgbClr>
                  </a:outerShdw>
                </a:effectLst>
              </a:rPr>
              <a:t>Late Paleozoic Ouachita Orogeny</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ot Springs 01 DBH"/>
          <p:cNvPicPr>
            <a:picLocks noChangeAspect="1" noChangeArrowheads="1"/>
          </p:cNvPicPr>
          <p:nvPr/>
        </p:nvPicPr>
        <p:blipFill>
          <a:blip r:embed="rId3"/>
          <a:srcRect/>
          <a:stretch>
            <a:fillRect/>
          </a:stretch>
        </p:blipFill>
        <p:spPr bwMode="auto">
          <a:xfrm>
            <a:off x="-423863" y="0"/>
            <a:ext cx="999172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www.danswhetstone.com/images/RawTransRock.jpg"/>
          <p:cNvPicPr>
            <a:picLocks noChangeAspect="1" noChangeArrowheads="1"/>
          </p:cNvPicPr>
          <p:nvPr/>
        </p:nvPicPr>
        <p:blipFill>
          <a:blip r:embed="rId3"/>
          <a:srcRect/>
          <a:stretch>
            <a:fillRect/>
          </a:stretch>
        </p:blipFill>
        <p:spPr bwMode="auto">
          <a:xfrm>
            <a:off x="0" y="0"/>
            <a:ext cx="10528300" cy="6858000"/>
          </a:xfrm>
          <a:prstGeom prst="rect">
            <a:avLst/>
          </a:prstGeom>
          <a:noFill/>
          <a:ln w="9525">
            <a:noFill/>
            <a:miter lim="800000"/>
            <a:headEnd/>
            <a:tailEnd/>
          </a:ln>
        </p:spPr>
      </p:pic>
      <p:sp>
        <p:nvSpPr>
          <p:cNvPr id="3" name="TextBox 2"/>
          <p:cNvSpPr txBox="1"/>
          <p:nvPr/>
        </p:nvSpPr>
        <p:spPr>
          <a:xfrm>
            <a:off x="5791200" y="304800"/>
            <a:ext cx="2209800" cy="954088"/>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Arkansas Novaculite</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ext Box 3"/>
          <p:cNvSpPr txBox="1">
            <a:spLocks noChangeArrowheads="1"/>
          </p:cNvSpPr>
          <p:nvPr/>
        </p:nvSpPr>
        <p:spPr bwMode="auto">
          <a:xfrm>
            <a:off x="0" y="152400"/>
            <a:ext cx="9144000" cy="519113"/>
          </a:xfrm>
          <a:prstGeom prst="rect">
            <a:avLst/>
          </a:prstGeom>
          <a:noFill/>
          <a:ln w="9525">
            <a:noFill/>
            <a:miter lim="800000"/>
            <a:headEnd/>
            <a:tailEnd/>
          </a:ln>
        </p:spPr>
        <p:txBody>
          <a:bodyPr>
            <a:spAutoFit/>
          </a:bodyPr>
          <a:lstStyle/>
          <a:p>
            <a:pPr>
              <a:spcBef>
                <a:spcPct val="50000"/>
              </a:spcBef>
            </a:pPr>
            <a:r>
              <a:rPr lang="en-US" dirty="0" smtClean="0"/>
              <a:t>Fractured Arkansas </a:t>
            </a:r>
            <a:r>
              <a:rPr lang="en-US" dirty="0"/>
              <a:t>Novaculite</a:t>
            </a:r>
          </a:p>
        </p:txBody>
      </p:sp>
      <p:pic>
        <p:nvPicPr>
          <p:cNvPr id="1026" name="Picture 2"/>
          <p:cNvPicPr>
            <a:picLocks noChangeAspect="1" noChangeArrowheads="1"/>
          </p:cNvPicPr>
          <p:nvPr/>
        </p:nvPicPr>
        <p:blipFill>
          <a:blip r:embed="rId3"/>
          <a:srcRect/>
          <a:stretch>
            <a:fillRect/>
          </a:stretch>
        </p:blipFill>
        <p:spPr bwMode="auto">
          <a:xfrm>
            <a:off x="-1" y="838200"/>
            <a:ext cx="9129555" cy="6019800"/>
          </a:xfrm>
          <a:prstGeom prst="rect">
            <a:avLst/>
          </a:prstGeom>
          <a:noFill/>
          <a:ln w="9525">
            <a:noFill/>
            <a:miter lim="800000"/>
            <a:headEnd/>
            <a:tailEnd/>
          </a:ln>
          <a:effec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ext Box 3"/>
          <p:cNvSpPr txBox="1">
            <a:spLocks noChangeArrowheads="1"/>
          </p:cNvSpPr>
          <p:nvPr/>
        </p:nvSpPr>
        <p:spPr bwMode="auto">
          <a:xfrm>
            <a:off x="0" y="152400"/>
            <a:ext cx="9144000" cy="519113"/>
          </a:xfrm>
          <a:prstGeom prst="rect">
            <a:avLst/>
          </a:prstGeom>
          <a:noFill/>
          <a:ln w="9525">
            <a:noFill/>
            <a:miter lim="800000"/>
            <a:headEnd/>
            <a:tailEnd/>
          </a:ln>
        </p:spPr>
        <p:txBody>
          <a:bodyPr>
            <a:spAutoFit/>
          </a:bodyPr>
          <a:lstStyle/>
          <a:p>
            <a:pPr>
              <a:spcBef>
                <a:spcPct val="50000"/>
              </a:spcBef>
            </a:pPr>
            <a:r>
              <a:rPr lang="en-US" dirty="0" smtClean="0"/>
              <a:t>Fractured Arkansas </a:t>
            </a:r>
            <a:r>
              <a:rPr lang="en-US" dirty="0"/>
              <a:t>Novaculite</a:t>
            </a:r>
          </a:p>
        </p:txBody>
      </p:sp>
      <p:pic>
        <p:nvPicPr>
          <p:cNvPr id="1026" name="Picture 2"/>
          <p:cNvPicPr>
            <a:picLocks noChangeAspect="1" noChangeArrowheads="1"/>
          </p:cNvPicPr>
          <p:nvPr/>
        </p:nvPicPr>
        <p:blipFill>
          <a:blip r:embed="rId3"/>
          <a:srcRect/>
          <a:stretch>
            <a:fillRect/>
          </a:stretch>
        </p:blipFill>
        <p:spPr bwMode="auto">
          <a:xfrm>
            <a:off x="-1" y="838200"/>
            <a:ext cx="9129555" cy="6019800"/>
          </a:xfrm>
          <a:prstGeom prst="rect">
            <a:avLst/>
          </a:prstGeom>
          <a:noFill/>
          <a:ln w="9525">
            <a:noFill/>
            <a:miter lim="800000"/>
            <a:headEnd/>
            <a:tailEnd/>
          </a:ln>
          <a:effectLst/>
        </p:spPr>
      </p:pic>
      <p:sp>
        <p:nvSpPr>
          <p:cNvPr id="10" name="Rectangle 9"/>
          <p:cNvSpPr/>
          <p:nvPr/>
        </p:nvSpPr>
        <p:spPr bwMode="auto">
          <a:xfrm>
            <a:off x="7162800" y="2667000"/>
            <a:ext cx="1524000" cy="685800"/>
          </a:xfrm>
          <a:prstGeom prst="rect">
            <a:avLst/>
          </a:prstGeom>
          <a:solidFill>
            <a:schemeClr val="accent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Arial" charset="0"/>
            </a:endParaRPr>
          </a:p>
        </p:txBody>
      </p:sp>
      <p:sp>
        <p:nvSpPr>
          <p:cNvPr id="11" name="Rectangle 10"/>
          <p:cNvSpPr/>
          <p:nvPr/>
        </p:nvSpPr>
        <p:spPr bwMode="auto">
          <a:xfrm>
            <a:off x="7162800" y="1905000"/>
            <a:ext cx="1524000" cy="685800"/>
          </a:xfrm>
          <a:prstGeom prst="rect">
            <a:avLst/>
          </a:prstGeom>
          <a:solidFill>
            <a:srgbClr val="489075"/>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dirty="0" smtClean="0">
                <a:solidFill>
                  <a:schemeClr val="tx1"/>
                </a:solidFill>
              </a:rPr>
              <a:t>Arkansas Novaculite</a:t>
            </a:r>
            <a:endParaRPr kumimoji="0" lang="en-US" sz="2000" b="1" i="0" u="none" strike="noStrike" cap="none" normalizeH="0" baseline="0" dirty="0" smtClean="0">
              <a:ln>
                <a:noFill/>
              </a:ln>
              <a:solidFill>
                <a:schemeClr val="tx1"/>
              </a:solidFill>
              <a:effectLst/>
              <a:latin typeface="Arial" charset="0"/>
            </a:endParaRPr>
          </a:p>
        </p:txBody>
      </p:sp>
      <p:cxnSp>
        <p:nvCxnSpPr>
          <p:cNvPr id="13" name="Straight Arrow Connector 12"/>
          <p:cNvCxnSpPr/>
          <p:nvPr/>
        </p:nvCxnSpPr>
        <p:spPr bwMode="auto">
          <a:xfrm rot="10800000" flipV="1">
            <a:off x="3886200" y="2209800"/>
            <a:ext cx="3276600" cy="838200"/>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5400000" algn="t" rotWithShape="0">
              <a:prstClr val="black">
                <a:alpha val="40000"/>
              </a:prstClr>
            </a:outerShdw>
          </a:effectLst>
        </p:spPr>
      </p:cxn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ouac03"/>
          <p:cNvPicPr>
            <a:picLocks noChangeAspect="1" noChangeArrowheads="1"/>
          </p:cNvPicPr>
          <p:nvPr/>
        </p:nvPicPr>
        <p:blipFill>
          <a:blip r:embed="rId3"/>
          <a:srcRect/>
          <a:stretch>
            <a:fillRect/>
          </a:stretch>
        </p:blipFill>
        <p:spPr bwMode="auto">
          <a:xfrm>
            <a:off x="0" y="862013"/>
            <a:ext cx="9144000" cy="5995987"/>
          </a:xfrm>
          <a:prstGeom prst="rect">
            <a:avLst/>
          </a:prstGeom>
          <a:noFill/>
          <a:ln w="9525">
            <a:noFill/>
            <a:miter lim="800000"/>
            <a:headEnd/>
            <a:tailEnd/>
          </a:ln>
        </p:spPr>
      </p:pic>
      <p:sp>
        <p:nvSpPr>
          <p:cNvPr id="44035" name="Text Box 3"/>
          <p:cNvSpPr txBox="1">
            <a:spLocks noChangeArrowheads="1"/>
          </p:cNvSpPr>
          <p:nvPr/>
        </p:nvSpPr>
        <p:spPr bwMode="auto">
          <a:xfrm>
            <a:off x="0" y="152400"/>
            <a:ext cx="9144000" cy="457200"/>
          </a:xfrm>
          <a:prstGeom prst="rect">
            <a:avLst/>
          </a:prstGeom>
          <a:noFill/>
          <a:ln w="9525">
            <a:noFill/>
            <a:miter lim="800000"/>
            <a:headEnd/>
            <a:tailEnd/>
          </a:ln>
        </p:spPr>
        <p:txBody>
          <a:bodyPr>
            <a:spAutoFit/>
          </a:bodyPr>
          <a:lstStyle/>
          <a:p>
            <a:pPr>
              <a:spcBef>
                <a:spcPct val="50000"/>
              </a:spcBef>
            </a:pPr>
            <a:r>
              <a:rPr lang="en-US" sz="2400"/>
              <a:t>Ordovician Big Fork (interbedded chert and shale)</a:t>
            </a:r>
          </a:p>
        </p:txBody>
      </p:sp>
      <p:sp>
        <p:nvSpPr>
          <p:cNvPr id="10" name="Rectangle 9"/>
          <p:cNvSpPr/>
          <p:nvPr/>
        </p:nvSpPr>
        <p:spPr bwMode="auto">
          <a:xfrm>
            <a:off x="7162800" y="2667000"/>
            <a:ext cx="1524000" cy="685800"/>
          </a:xfrm>
          <a:prstGeom prst="rect">
            <a:avLst/>
          </a:prstGeom>
          <a:solidFill>
            <a:schemeClr val="accent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Bigfork Chert</a:t>
            </a:r>
            <a:endParaRPr kumimoji="0" lang="en-US" sz="2000" b="1" i="0" u="none" strike="noStrike" cap="none" normalizeH="0" baseline="0" dirty="0" smtClean="0">
              <a:ln>
                <a:noFill/>
              </a:ln>
              <a:solidFill>
                <a:schemeClr val="tx1"/>
              </a:solidFill>
              <a:effectLst/>
              <a:latin typeface="Arial" charset="0"/>
            </a:endParaRPr>
          </a:p>
        </p:txBody>
      </p:sp>
      <p:sp>
        <p:nvSpPr>
          <p:cNvPr id="11" name="Rectangle 10"/>
          <p:cNvSpPr/>
          <p:nvPr/>
        </p:nvSpPr>
        <p:spPr bwMode="auto">
          <a:xfrm>
            <a:off x="7162800" y="1905000"/>
            <a:ext cx="1524000" cy="685800"/>
          </a:xfrm>
          <a:prstGeom prst="rect">
            <a:avLst/>
          </a:prstGeom>
          <a:solidFill>
            <a:srgbClr val="489075"/>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dirty="0" smtClean="0">
                <a:solidFill>
                  <a:schemeClr val="tx1">
                    <a:lumMod val="75000"/>
                    <a:lumOff val="25000"/>
                  </a:schemeClr>
                </a:solidFill>
              </a:rPr>
              <a:t>Arkansas Novaculite</a:t>
            </a:r>
            <a:endParaRPr kumimoji="0" lang="en-US" sz="2000" b="1" i="0" u="none" strike="noStrike" cap="none" normalizeH="0" baseline="0" dirty="0" smtClean="0">
              <a:ln>
                <a:noFill/>
              </a:ln>
              <a:solidFill>
                <a:schemeClr val="tx1">
                  <a:lumMod val="75000"/>
                  <a:lumOff val="25000"/>
                </a:schemeClr>
              </a:solidFill>
              <a:effectLst/>
              <a:latin typeface="Arial" charset="0"/>
            </a:endParaRPr>
          </a:p>
        </p:txBody>
      </p:sp>
      <p:cxnSp>
        <p:nvCxnSpPr>
          <p:cNvPr id="13" name="Straight Arrow Connector 12"/>
          <p:cNvCxnSpPr>
            <a:stCxn id="10" idx="1"/>
          </p:cNvCxnSpPr>
          <p:nvPr/>
        </p:nvCxnSpPr>
        <p:spPr bwMode="auto">
          <a:xfrm rot="10800000" flipV="1">
            <a:off x="4572000" y="3009900"/>
            <a:ext cx="2590800" cy="800100"/>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5400000" algn="t" rotWithShape="0">
              <a:prstClr val="black">
                <a:alpha val="40000"/>
              </a:prstClr>
            </a:outerShdw>
          </a:effectLst>
        </p:spPr>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ouac03"/>
          <p:cNvPicPr>
            <a:picLocks noChangeAspect="1" noChangeArrowheads="1"/>
          </p:cNvPicPr>
          <p:nvPr/>
        </p:nvPicPr>
        <p:blipFill>
          <a:blip r:embed="rId3"/>
          <a:srcRect/>
          <a:stretch>
            <a:fillRect/>
          </a:stretch>
        </p:blipFill>
        <p:spPr bwMode="auto">
          <a:xfrm>
            <a:off x="0" y="862013"/>
            <a:ext cx="9144000" cy="5995987"/>
          </a:xfrm>
          <a:prstGeom prst="rect">
            <a:avLst/>
          </a:prstGeom>
          <a:noFill/>
          <a:ln w="9525">
            <a:noFill/>
            <a:miter lim="800000"/>
            <a:headEnd/>
            <a:tailEnd/>
          </a:ln>
        </p:spPr>
      </p:pic>
      <p:sp>
        <p:nvSpPr>
          <p:cNvPr id="45059" name="Text Box 3"/>
          <p:cNvSpPr txBox="1">
            <a:spLocks noChangeArrowheads="1"/>
          </p:cNvSpPr>
          <p:nvPr/>
        </p:nvSpPr>
        <p:spPr bwMode="auto">
          <a:xfrm>
            <a:off x="0" y="152400"/>
            <a:ext cx="9144000" cy="457200"/>
          </a:xfrm>
          <a:prstGeom prst="rect">
            <a:avLst/>
          </a:prstGeom>
          <a:noFill/>
          <a:ln w="9525">
            <a:noFill/>
            <a:miter lim="800000"/>
            <a:headEnd/>
            <a:tailEnd/>
          </a:ln>
        </p:spPr>
        <p:txBody>
          <a:bodyPr>
            <a:spAutoFit/>
          </a:bodyPr>
          <a:lstStyle/>
          <a:p>
            <a:pPr>
              <a:spcBef>
                <a:spcPct val="50000"/>
              </a:spcBef>
            </a:pPr>
            <a:r>
              <a:rPr lang="en-US" sz="2400"/>
              <a:t>Ordovician Big Fork (interbedded chert and shale)</a:t>
            </a:r>
          </a:p>
        </p:txBody>
      </p:sp>
      <p:pic>
        <p:nvPicPr>
          <p:cNvPr id="4" name="Picture 2" descr="midpaleo"/>
          <p:cNvPicPr>
            <a:picLocks noChangeAspect="1" noChangeArrowheads="1"/>
          </p:cNvPicPr>
          <p:nvPr/>
        </p:nvPicPr>
        <p:blipFill>
          <a:blip r:embed="rId4"/>
          <a:srcRect/>
          <a:stretch>
            <a:fillRect/>
          </a:stretch>
        </p:blipFill>
        <p:spPr bwMode="auto">
          <a:xfrm>
            <a:off x="2857500" y="2016125"/>
            <a:ext cx="3429000" cy="2825750"/>
          </a:xfrm>
          <a:prstGeom prst="rect">
            <a:avLst/>
          </a:prstGeom>
          <a:noFill/>
          <a:ln w="9525">
            <a:noFill/>
            <a:miter lim="800000"/>
            <a:headEnd/>
            <a:tailEnd/>
          </a:ln>
          <a:effectLst>
            <a:outerShdw blurRad="50800" dist="76200" dir="2700000" algn="tl" rotWithShape="0">
              <a:prstClr val="black">
                <a:alpha val="40000"/>
              </a:prstClr>
            </a:outerShdw>
          </a:effectLst>
          <a:scene3d>
            <a:camera prst="orthographicFront"/>
            <a:lightRig rig="threePt" dir="t"/>
          </a:scene3d>
          <a:sp3d>
            <a:bevelT/>
          </a:sp3d>
        </p:spPr>
      </p:pic>
      <p:sp>
        <p:nvSpPr>
          <p:cNvPr id="45061" name="Text Box 6"/>
          <p:cNvSpPr txBox="1">
            <a:spLocks noChangeArrowheads="1"/>
          </p:cNvSpPr>
          <p:nvPr/>
        </p:nvSpPr>
        <p:spPr bwMode="auto">
          <a:xfrm>
            <a:off x="3505200" y="4419600"/>
            <a:ext cx="2133600" cy="366713"/>
          </a:xfrm>
          <a:prstGeom prst="rect">
            <a:avLst/>
          </a:prstGeom>
          <a:noFill/>
          <a:ln w="9525">
            <a:noFill/>
            <a:miter lim="800000"/>
            <a:headEnd/>
            <a:tailEnd/>
          </a:ln>
        </p:spPr>
        <p:txBody>
          <a:bodyPr>
            <a:spAutoFit/>
          </a:bodyPr>
          <a:lstStyle/>
          <a:p>
            <a:pPr>
              <a:spcBef>
                <a:spcPct val="50000"/>
              </a:spcBef>
            </a:pPr>
            <a:r>
              <a:rPr lang="en-US" sz="1800">
                <a:solidFill>
                  <a:schemeClr val="tx1"/>
                </a:solidFill>
              </a:rPr>
              <a:t>Early Paleozoic</a:t>
            </a:r>
          </a:p>
        </p:txBody>
      </p:sp>
      <p:sp>
        <p:nvSpPr>
          <p:cNvPr id="6" name="Rectangle 5"/>
          <p:cNvSpPr/>
          <p:nvPr/>
        </p:nvSpPr>
        <p:spPr bwMode="auto">
          <a:xfrm>
            <a:off x="7162800" y="2667000"/>
            <a:ext cx="1524000" cy="685800"/>
          </a:xfrm>
          <a:prstGeom prst="rect">
            <a:avLst/>
          </a:prstGeom>
          <a:solidFill>
            <a:schemeClr val="accent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Bigfork Chert</a:t>
            </a:r>
            <a:endParaRPr kumimoji="0" lang="en-US" sz="2000" b="1" i="0" u="none" strike="noStrike" cap="none" normalizeH="0" baseline="0" dirty="0" smtClean="0">
              <a:ln>
                <a:noFill/>
              </a:ln>
              <a:solidFill>
                <a:schemeClr val="tx1"/>
              </a:solidFill>
              <a:effectLst/>
              <a:latin typeface="Arial" charset="0"/>
            </a:endParaRPr>
          </a:p>
        </p:txBody>
      </p:sp>
      <p:sp>
        <p:nvSpPr>
          <p:cNvPr id="7" name="Rectangle 6"/>
          <p:cNvSpPr/>
          <p:nvPr/>
        </p:nvSpPr>
        <p:spPr bwMode="auto">
          <a:xfrm>
            <a:off x="7162800" y="1905000"/>
            <a:ext cx="1524000" cy="685800"/>
          </a:xfrm>
          <a:prstGeom prst="rect">
            <a:avLst/>
          </a:prstGeom>
          <a:solidFill>
            <a:srgbClr val="489075"/>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dirty="0" smtClean="0">
                <a:solidFill>
                  <a:schemeClr val="tx1">
                    <a:lumMod val="75000"/>
                    <a:lumOff val="25000"/>
                  </a:schemeClr>
                </a:solidFill>
              </a:rPr>
              <a:t>Arkansas Novaculite</a:t>
            </a:r>
            <a:endParaRPr kumimoji="0" lang="en-US" sz="2000" b="1" i="0" u="none" strike="noStrike" cap="none" normalizeH="0" baseline="0" dirty="0" smtClean="0">
              <a:ln>
                <a:noFill/>
              </a:ln>
              <a:solidFill>
                <a:schemeClr val="tx1">
                  <a:lumMod val="75000"/>
                  <a:lumOff val="25000"/>
                </a:schemeClr>
              </a:solidFill>
              <a:effectLst/>
              <a:latin typeface="Arial" charset="0"/>
            </a:endParaRPr>
          </a:p>
        </p:txBody>
      </p:sp>
      <p:cxnSp>
        <p:nvCxnSpPr>
          <p:cNvPr id="8" name="Straight Arrow Connector 7"/>
          <p:cNvCxnSpPr/>
          <p:nvPr/>
        </p:nvCxnSpPr>
        <p:spPr bwMode="auto">
          <a:xfrm rot="10800000" flipV="1">
            <a:off x="4572000" y="3009900"/>
            <a:ext cx="2590800" cy="800100"/>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5400000" algn="t" rotWithShape="0">
              <a:prstClr val="black">
                <a:alpha val="40000"/>
              </a:prstClr>
            </a:outerShdw>
          </a:effectLst>
        </p:spPr>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ouac03"/>
          <p:cNvPicPr>
            <a:picLocks noChangeAspect="1" noChangeArrowheads="1"/>
          </p:cNvPicPr>
          <p:nvPr/>
        </p:nvPicPr>
        <p:blipFill>
          <a:blip r:embed="rId3"/>
          <a:srcRect/>
          <a:stretch>
            <a:fillRect/>
          </a:stretch>
        </p:blipFill>
        <p:spPr bwMode="auto">
          <a:xfrm>
            <a:off x="0" y="862013"/>
            <a:ext cx="9144000" cy="5995987"/>
          </a:xfrm>
          <a:prstGeom prst="rect">
            <a:avLst/>
          </a:prstGeom>
          <a:noFill/>
          <a:ln w="9525">
            <a:noFill/>
            <a:miter lim="800000"/>
            <a:headEnd/>
            <a:tailEnd/>
          </a:ln>
        </p:spPr>
      </p:pic>
      <p:sp>
        <p:nvSpPr>
          <p:cNvPr id="45059" name="Text Box 3"/>
          <p:cNvSpPr txBox="1">
            <a:spLocks noChangeArrowheads="1"/>
          </p:cNvSpPr>
          <p:nvPr/>
        </p:nvSpPr>
        <p:spPr bwMode="auto">
          <a:xfrm>
            <a:off x="0" y="152400"/>
            <a:ext cx="9144000" cy="457200"/>
          </a:xfrm>
          <a:prstGeom prst="rect">
            <a:avLst/>
          </a:prstGeom>
          <a:noFill/>
          <a:ln w="9525">
            <a:noFill/>
            <a:miter lim="800000"/>
            <a:headEnd/>
            <a:tailEnd/>
          </a:ln>
        </p:spPr>
        <p:txBody>
          <a:bodyPr>
            <a:spAutoFit/>
          </a:bodyPr>
          <a:lstStyle/>
          <a:p>
            <a:pPr>
              <a:spcBef>
                <a:spcPct val="50000"/>
              </a:spcBef>
            </a:pPr>
            <a:r>
              <a:rPr lang="en-US" sz="2400"/>
              <a:t>Ordovician Big Fork (interbedded chert and shale)</a:t>
            </a:r>
          </a:p>
        </p:txBody>
      </p:sp>
      <p:pic>
        <p:nvPicPr>
          <p:cNvPr id="6" name="Picture 5" descr="latepaleo"/>
          <p:cNvPicPr>
            <a:picLocks noChangeAspect="1" noChangeArrowheads="1"/>
          </p:cNvPicPr>
          <p:nvPr/>
        </p:nvPicPr>
        <p:blipFill>
          <a:blip r:embed="rId4"/>
          <a:srcRect/>
          <a:stretch>
            <a:fillRect/>
          </a:stretch>
        </p:blipFill>
        <p:spPr bwMode="auto">
          <a:xfrm>
            <a:off x="2476500" y="2005806"/>
            <a:ext cx="4191000" cy="2846388"/>
          </a:xfrm>
          <a:prstGeom prst="rect">
            <a:avLst/>
          </a:prstGeom>
          <a:noFill/>
          <a:ln w="9525">
            <a:noFill/>
            <a:miter lim="800000"/>
            <a:headEnd/>
            <a:tailEnd/>
          </a:ln>
          <a:effectLst>
            <a:outerShdw blurRad="50800" dist="76200" dir="2700000" algn="tl" rotWithShape="0">
              <a:prstClr val="black">
                <a:alpha val="40000"/>
              </a:prstClr>
            </a:outerShdw>
          </a:effectLst>
          <a:scene3d>
            <a:camera prst="orthographicFront"/>
            <a:lightRig rig="threePt" dir="t"/>
          </a:scene3d>
          <a:sp3d>
            <a:bevelT/>
          </a:sp3d>
        </p:spPr>
      </p:pic>
      <p:sp>
        <p:nvSpPr>
          <p:cNvPr id="7" name="Text Box 13"/>
          <p:cNvSpPr txBox="1">
            <a:spLocks noChangeArrowheads="1"/>
          </p:cNvSpPr>
          <p:nvPr/>
        </p:nvSpPr>
        <p:spPr bwMode="auto">
          <a:xfrm>
            <a:off x="2552700" y="1066800"/>
            <a:ext cx="4038600" cy="954088"/>
          </a:xfrm>
          <a:prstGeom prst="rect">
            <a:avLst/>
          </a:prstGeom>
          <a:noFill/>
          <a:ln w="9525">
            <a:noFill/>
            <a:miter lim="800000"/>
            <a:headEnd/>
            <a:tailEnd/>
          </a:ln>
        </p:spPr>
        <p:txBody>
          <a:bodyPr>
            <a:spAutoFit/>
          </a:bodyPr>
          <a:lstStyle/>
          <a:p>
            <a:pPr>
              <a:spcBef>
                <a:spcPct val="50000"/>
              </a:spcBef>
              <a:defRPr/>
            </a:pPr>
            <a:r>
              <a:rPr lang="en-US" dirty="0">
                <a:effectLst>
                  <a:outerShdw blurRad="38100" dist="38100" dir="2700000" algn="tl">
                    <a:srgbClr val="000000">
                      <a:alpha val="43137"/>
                    </a:srgbClr>
                  </a:outerShdw>
                </a:effectLst>
              </a:rPr>
              <a:t>Late Paleozoic Ouachita Orogeny</a:t>
            </a:r>
          </a:p>
        </p:txBody>
      </p:sp>
      <p:sp>
        <p:nvSpPr>
          <p:cNvPr id="8" name="Rectangle 7"/>
          <p:cNvSpPr/>
          <p:nvPr/>
        </p:nvSpPr>
        <p:spPr bwMode="auto">
          <a:xfrm>
            <a:off x="7162800" y="2667000"/>
            <a:ext cx="1524000" cy="685800"/>
          </a:xfrm>
          <a:prstGeom prst="rect">
            <a:avLst/>
          </a:prstGeom>
          <a:solidFill>
            <a:schemeClr val="accent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Bigfork Chert</a:t>
            </a:r>
            <a:endParaRPr kumimoji="0" lang="en-US" sz="2000" b="1" i="0" u="none" strike="noStrike" cap="none" normalizeH="0" baseline="0" dirty="0" smtClean="0">
              <a:ln>
                <a:noFill/>
              </a:ln>
              <a:solidFill>
                <a:schemeClr val="tx1"/>
              </a:solidFill>
              <a:effectLst/>
              <a:latin typeface="Arial" charset="0"/>
            </a:endParaRPr>
          </a:p>
        </p:txBody>
      </p:sp>
      <p:sp>
        <p:nvSpPr>
          <p:cNvPr id="9" name="Rectangle 8"/>
          <p:cNvSpPr/>
          <p:nvPr/>
        </p:nvSpPr>
        <p:spPr bwMode="auto">
          <a:xfrm>
            <a:off x="7162800" y="1905000"/>
            <a:ext cx="1524000" cy="685800"/>
          </a:xfrm>
          <a:prstGeom prst="rect">
            <a:avLst/>
          </a:prstGeom>
          <a:solidFill>
            <a:srgbClr val="489075"/>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dirty="0" smtClean="0">
                <a:solidFill>
                  <a:schemeClr val="tx1">
                    <a:lumMod val="75000"/>
                    <a:lumOff val="25000"/>
                  </a:schemeClr>
                </a:solidFill>
              </a:rPr>
              <a:t>Arkansas Novaculite</a:t>
            </a:r>
            <a:endParaRPr kumimoji="0" lang="en-US" sz="2000" b="1" i="0" u="none" strike="noStrike" cap="none" normalizeH="0" baseline="0" dirty="0" smtClean="0">
              <a:ln>
                <a:noFill/>
              </a:ln>
              <a:solidFill>
                <a:schemeClr val="tx1">
                  <a:lumMod val="75000"/>
                  <a:lumOff val="25000"/>
                </a:schemeClr>
              </a:solidFill>
              <a:effectLst/>
              <a:latin typeface="Arial" charset="0"/>
            </a:endParaRPr>
          </a:p>
        </p:txBody>
      </p:sp>
      <p:sp>
        <p:nvSpPr>
          <p:cNvPr id="10" name="TextBox 9"/>
          <p:cNvSpPr txBox="1"/>
          <p:nvPr/>
        </p:nvSpPr>
        <p:spPr>
          <a:xfrm>
            <a:off x="609600" y="3886200"/>
            <a:ext cx="13716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folding</a:t>
            </a:r>
            <a:endParaRPr lang="en-US" dirty="0">
              <a:effectLst>
                <a:outerShdw blurRad="38100" dist="38100" dir="2700000" algn="tl">
                  <a:srgbClr val="000000">
                    <a:alpha val="43137"/>
                  </a:srgbClr>
                </a:outerShdw>
              </a:effectLst>
            </a:endParaRPr>
          </a:p>
        </p:txBody>
      </p:sp>
      <p:cxnSp>
        <p:nvCxnSpPr>
          <p:cNvPr id="11" name="Straight Arrow Connector 10"/>
          <p:cNvCxnSpPr>
            <a:stCxn id="10" idx="3"/>
          </p:cNvCxnSpPr>
          <p:nvPr/>
        </p:nvCxnSpPr>
        <p:spPr bwMode="auto">
          <a:xfrm flipV="1">
            <a:off x="1981200" y="3429000"/>
            <a:ext cx="1981200" cy="718810"/>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5400000" algn="t" rotWithShape="0">
              <a:prstClr val="black">
                <a:alpha val="40000"/>
              </a:prstClr>
            </a:outerShdw>
          </a:effectLst>
        </p:spPr>
      </p:cxn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lh5.ggpht.com/_F67F5ViEg0U/R1y8eNksG4I/AAAAAAAAACs/z2JcWA27gQU/s720/01%20Eli%20next%20to%20a%20big%20rock.jpg"/>
          <p:cNvPicPr>
            <a:picLocks noChangeAspect="1" noChangeArrowheads="1"/>
          </p:cNvPicPr>
          <p:nvPr/>
        </p:nvPicPr>
        <p:blipFill>
          <a:blip r:embed="rId3"/>
          <a:srcRect/>
          <a:stretch>
            <a:fillRect/>
          </a:stretch>
        </p:blipFill>
        <p:spPr bwMode="auto">
          <a:xfrm>
            <a:off x="57150" y="419100"/>
            <a:ext cx="9086850" cy="6019800"/>
          </a:xfrm>
          <a:prstGeom prst="rect">
            <a:avLst/>
          </a:prstGeom>
          <a:noFill/>
          <a:ln w="9525">
            <a:noFill/>
            <a:miter lim="800000"/>
            <a:headEnd/>
            <a:tailEnd/>
          </a:ln>
        </p:spPr>
      </p:pic>
      <p:sp>
        <p:nvSpPr>
          <p:cNvPr id="3" name="Rectangle 2"/>
          <p:cNvSpPr/>
          <p:nvPr/>
        </p:nvSpPr>
        <p:spPr bwMode="auto">
          <a:xfrm>
            <a:off x="7162800" y="2667000"/>
            <a:ext cx="1524000" cy="685800"/>
          </a:xfrm>
          <a:prstGeom prst="rect">
            <a:avLst/>
          </a:prstGeom>
          <a:solidFill>
            <a:schemeClr val="accent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lumMod val="65000"/>
                    <a:lumOff val="35000"/>
                  </a:schemeClr>
                </a:solidFill>
                <a:effectLst/>
                <a:latin typeface="Arial" charset="0"/>
              </a:rPr>
              <a:t>Bigfork Chert</a:t>
            </a:r>
            <a:endParaRPr kumimoji="0" lang="en-US" sz="2000" b="1" i="0" u="none" strike="noStrike" cap="none" normalizeH="0" baseline="0" dirty="0" smtClean="0">
              <a:ln>
                <a:noFill/>
              </a:ln>
              <a:solidFill>
                <a:schemeClr val="tx1">
                  <a:lumMod val="65000"/>
                  <a:lumOff val="35000"/>
                </a:schemeClr>
              </a:solidFill>
              <a:effectLst/>
              <a:latin typeface="Arial" charset="0"/>
            </a:endParaRPr>
          </a:p>
        </p:txBody>
      </p:sp>
      <p:sp>
        <p:nvSpPr>
          <p:cNvPr id="4" name="Rectangle 3"/>
          <p:cNvSpPr/>
          <p:nvPr/>
        </p:nvSpPr>
        <p:spPr bwMode="auto">
          <a:xfrm>
            <a:off x="7162800" y="1905000"/>
            <a:ext cx="1524000" cy="685800"/>
          </a:xfrm>
          <a:prstGeom prst="rect">
            <a:avLst/>
          </a:prstGeom>
          <a:solidFill>
            <a:srgbClr val="489075"/>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dirty="0" smtClean="0">
                <a:solidFill>
                  <a:schemeClr val="tx1">
                    <a:lumMod val="65000"/>
                    <a:lumOff val="35000"/>
                  </a:schemeClr>
                </a:solidFill>
              </a:rPr>
              <a:t>Arkansas Novaculite</a:t>
            </a:r>
            <a:endParaRPr kumimoji="0" lang="en-US" sz="2000" b="1" i="0" u="none" strike="noStrike" cap="none" normalizeH="0" baseline="0" dirty="0" smtClean="0">
              <a:ln>
                <a:noFill/>
              </a:ln>
              <a:solidFill>
                <a:schemeClr val="tx1">
                  <a:lumMod val="65000"/>
                  <a:lumOff val="35000"/>
                </a:schemeClr>
              </a:solidFill>
              <a:effectLst/>
              <a:latin typeface="Arial" charset="0"/>
            </a:endParaRPr>
          </a:p>
        </p:txBody>
      </p:sp>
      <p:sp>
        <p:nvSpPr>
          <p:cNvPr id="5" name="Rectangle 4"/>
          <p:cNvSpPr/>
          <p:nvPr/>
        </p:nvSpPr>
        <p:spPr bwMode="auto">
          <a:xfrm>
            <a:off x="7162800" y="1143000"/>
            <a:ext cx="1524000" cy="685800"/>
          </a:xfrm>
          <a:prstGeom prst="rect">
            <a:avLst/>
          </a:prstGeom>
          <a:solidFill>
            <a:srgbClr val="EEBF7B"/>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Stanley</a:t>
            </a:r>
            <a:r>
              <a:rPr kumimoji="0" lang="en-US" sz="2000" b="1" i="0" u="none" strike="noStrike" cap="none" normalizeH="0" dirty="0" smtClean="0">
                <a:ln>
                  <a:noFill/>
                </a:ln>
                <a:solidFill>
                  <a:schemeClr val="tx1"/>
                </a:solidFill>
                <a:effectLst/>
                <a:latin typeface="Arial" charset="0"/>
              </a:rPr>
              <a:t> Shale</a:t>
            </a:r>
            <a:endParaRPr kumimoji="0" lang="en-US" sz="2000" b="1" i="0" u="none" strike="noStrike" cap="none" normalizeH="0" baseline="0" dirty="0" smtClean="0">
              <a:ln>
                <a:noFill/>
              </a:ln>
              <a:solidFill>
                <a:schemeClr val="tx1"/>
              </a:solidFill>
              <a:effectLst/>
              <a:latin typeface="Arial" charset="0"/>
            </a:endParaRPr>
          </a:p>
        </p:txBody>
      </p:sp>
      <p:cxnSp>
        <p:nvCxnSpPr>
          <p:cNvPr id="6" name="Straight Arrow Connector 5"/>
          <p:cNvCxnSpPr>
            <a:stCxn id="5" idx="1"/>
          </p:cNvCxnSpPr>
          <p:nvPr/>
        </p:nvCxnSpPr>
        <p:spPr bwMode="auto">
          <a:xfrm rot="10800000" flipV="1">
            <a:off x="3581400" y="1485900"/>
            <a:ext cx="3581400" cy="1409700"/>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5400000" algn="t" rotWithShape="0">
              <a:prstClr val="black">
                <a:alpha val="40000"/>
              </a:prstClr>
            </a:outerShdw>
          </a:effectLst>
        </p:spPr>
      </p:cxn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Picture 6" descr="Bigfork Chert Model3.tif"/>
          <p:cNvPicPr>
            <a:picLocks noChangeAspect="1"/>
          </p:cNvPicPr>
          <p:nvPr/>
        </p:nvPicPr>
        <p:blipFill>
          <a:blip r:embed="rId3"/>
          <a:stretch>
            <a:fillRect/>
          </a:stretch>
        </p:blipFill>
        <p:spPr>
          <a:xfrm flipH="1">
            <a:off x="-205020" y="304800"/>
            <a:ext cx="9507770" cy="6742808"/>
          </a:xfrm>
          <a:prstGeom prst="rect">
            <a:avLst/>
          </a:prstGeom>
        </p:spPr>
      </p:pic>
      <p:pic>
        <p:nvPicPr>
          <p:cNvPr id="47106" name="Picture 2" descr="http://lh5.ggpht.com/_F67F5ViEg0U/R1y8eNksG4I/AAAAAAAAACs/z2JcWA27gQU/s720/01%20Eli%20next%20to%20a%20big%20rock.jpg"/>
          <p:cNvPicPr>
            <a:picLocks noChangeAspect="1" noChangeArrowheads="1"/>
          </p:cNvPicPr>
          <p:nvPr/>
        </p:nvPicPr>
        <p:blipFill>
          <a:blip r:embed="rId4" cstate="print"/>
          <a:srcRect/>
          <a:stretch>
            <a:fillRect/>
          </a:stretch>
        </p:blipFill>
        <p:spPr bwMode="auto">
          <a:xfrm>
            <a:off x="1524000" y="533400"/>
            <a:ext cx="1322769" cy="876300"/>
          </a:xfrm>
          <a:prstGeom prst="rect">
            <a:avLst/>
          </a:prstGeom>
          <a:noFill/>
          <a:ln w="9525">
            <a:noFill/>
            <a:miter lim="800000"/>
            <a:headEnd/>
            <a:tailEnd/>
          </a:ln>
          <a:effectLst>
            <a:outerShdw blurRad="50800" dist="76200" dir="2700000" algn="tl" rotWithShape="0">
              <a:prstClr val="black">
                <a:alpha val="40000"/>
              </a:prstClr>
            </a:outerShdw>
          </a:effectLst>
        </p:spPr>
      </p:pic>
      <p:sp>
        <p:nvSpPr>
          <p:cNvPr id="8" name="TextBox 7"/>
          <p:cNvSpPr txBox="1"/>
          <p:nvPr/>
        </p:nvSpPr>
        <p:spPr>
          <a:xfrm>
            <a:off x="4648200" y="1143000"/>
            <a:ext cx="1600200" cy="338554"/>
          </a:xfrm>
          <a:prstGeom prst="rect">
            <a:avLst/>
          </a:prstGeom>
          <a:solidFill>
            <a:schemeClr val="accent1"/>
          </a:solidFill>
        </p:spPr>
        <p:txBody>
          <a:bodyPr wrap="square" rtlCol="0">
            <a:spAutoFit/>
          </a:bodyPr>
          <a:lstStyle/>
          <a:p>
            <a:r>
              <a:rPr lang="en-US" sz="1600" dirty="0" smtClean="0">
                <a:solidFill>
                  <a:schemeClr val="tx1"/>
                </a:solidFill>
              </a:rPr>
              <a:t>Bigfork Chert</a:t>
            </a:r>
            <a:endParaRPr lang="en-US" sz="1600" dirty="0">
              <a:solidFill>
                <a:schemeClr val="tx1"/>
              </a:solidFill>
            </a:endParaRPr>
          </a:p>
        </p:txBody>
      </p:sp>
      <p:sp>
        <p:nvSpPr>
          <p:cNvPr id="9" name="TextBox 8"/>
          <p:cNvSpPr txBox="1"/>
          <p:nvPr/>
        </p:nvSpPr>
        <p:spPr>
          <a:xfrm>
            <a:off x="1828800" y="2357735"/>
            <a:ext cx="990600" cy="461665"/>
          </a:xfrm>
          <a:prstGeom prst="rect">
            <a:avLst/>
          </a:prstGeom>
          <a:solidFill>
            <a:srgbClr val="027C53"/>
          </a:solidFill>
        </p:spPr>
        <p:txBody>
          <a:bodyPr wrap="square" rtlCol="0">
            <a:spAutoFit/>
          </a:bodyPr>
          <a:lstStyle/>
          <a:p>
            <a:r>
              <a:rPr lang="en-US" sz="1200" dirty="0" smtClean="0">
                <a:solidFill>
                  <a:schemeClr val="tx1"/>
                </a:solidFill>
              </a:rPr>
              <a:t>Arkansas Novaculite</a:t>
            </a:r>
            <a:endParaRPr lang="en-US" sz="1200" dirty="0">
              <a:solidFill>
                <a:schemeClr val="tx1"/>
              </a:solidFill>
            </a:endParaRPr>
          </a:p>
        </p:txBody>
      </p:sp>
      <p:sp>
        <p:nvSpPr>
          <p:cNvPr id="10" name="TextBox 9"/>
          <p:cNvSpPr txBox="1"/>
          <p:nvPr/>
        </p:nvSpPr>
        <p:spPr>
          <a:xfrm>
            <a:off x="0" y="3429000"/>
            <a:ext cx="838200" cy="461665"/>
          </a:xfrm>
          <a:prstGeom prst="rect">
            <a:avLst/>
          </a:prstGeom>
          <a:solidFill>
            <a:srgbClr val="EEBF7B"/>
          </a:solidFill>
        </p:spPr>
        <p:txBody>
          <a:bodyPr wrap="square" rtlCol="0">
            <a:spAutoFit/>
          </a:bodyPr>
          <a:lstStyle/>
          <a:p>
            <a:r>
              <a:rPr lang="en-US" sz="1200" dirty="0" smtClean="0">
                <a:solidFill>
                  <a:schemeClr val="tx1"/>
                </a:solidFill>
              </a:rPr>
              <a:t>Stanley Shale</a:t>
            </a:r>
            <a:endParaRPr lang="en-US" sz="1200" dirty="0">
              <a:solidFill>
                <a:schemeClr val="tx1"/>
              </a:solidFill>
            </a:endParaRPr>
          </a:p>
        </p:txBody>
      </p:sp>
      <p:sp>
        <p:nvSpPr>
          <p:cNvPr id="11" name="TextBox 10"/>
          <p:cNvSpPr txBox="1"/>
          <p:nvPr/>
        </p:nvSpPr>
        <p:spPr>
          <a:xfrm>
            <a:off x="7162800" y="6595646"/>
            <a:ext cx="1981200" cy="338554"/>
          </a:xfrm>
          <a:prstGeom prst="rect">
            <a:avLst/>
          </a:prstGeom>
          <a:solidFill>
            <a:schemeClr val="bg1"/>
          </a:solidFill>
        </p:spPr>
        <p:txBody>
          <a:bodyPr wrap="square" rtlCol="0">
            <a:spAutoFit/>
          </a:bodyPr>
          <a:lstStyle/>
          <a:p>
            <a:r>
              <a:rPr lang="en-US" sz="1600" dirty="0" smtClean="0">
                <a:solidFill>
                  <a:schemeClr val="tx1"/>
                </a:solidFill>
              </a:rPr>
              <a:t>NOT TO SCALE</a:t>
            </a:r>
            <a:endParaRPr lang="en-US" sz="1600" dirty="0">
              <a:solidFill>
                <a:schemeClr val="tx1"/>
              </a:solidFill>
            </a:endParaRPr>
          </a:p>
        </p:txBody>
      </p:sp>
      <p:sp>
        <p:nvSpPr>
          <p:cNvPr id="12" name="TextBox 11"/>
          <p:cNvSpPr txBox="1"/>
          <p:nvPr/>
        </p:nvSpPr>
        <p:spPr>
          <a:xfrm>
            <a:off x="-76200" y="10180"/>
            <a:ext cx="8382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SE</a:t>
            </a:r>
            <a:endParaRPr lang="en-US" dirty="0">
              <a:effectLst>
                <a:outerShdw blurRad="38100" dist="38100" dir="2700000" algn="tl">
                  <a:srgbClr val="000000">
                    <a:alpha val="43137"/>
                  </a:srgbClr>
                </a:outerShdw>
              </a:effectLst>
            </a:endParaRPr>
          </a:p>
        </p:txBody>
      </p:sp>
      <p:sp>
        <p:nvSpPr>
          <p:cNvPr id="13" name="TextBox 12"/>
          <p:cNvSpPr txBox="1"/>
          <p:nvPr/>
        </p:nvSpPr>
        <p:spPr>
          <a:xfrm>
            <a:off x="8305800" y="10180"/>
            <a:ext cx="8382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NW</a:t>
            </a:r>
            <a:endParaRPr lang="en-US" dirty="0">
              <a:effectLst>
                <a:outerShdw blurRad="38100" dist="38100" dir="2700000" algn="tl">
                  <a:srgbClr val="000000">
                    <a:alpha val="43137"/>
                  </a:srgbClr>
                </a:outerShdw>
              </a:effectLst>
            </a:endParaRPr>
          </a:p>
        </p:txBody>
      </p:sp>
      <p:sp>
        <p:nvSpPr>
          <p:cNvPr id="14" name="TextBox 13"/>
          <p:cNvSpPr txBox="1"/>
          <p:nvPr/>
        </p:nvSpPr>
        <p:spPr>
          <a:xfrm>
            <a:off x="1600200" y="681335"/>
            <a:ext cx="838200" cy="461665"/>
          </a:xfrm>
          <a:prstGeom prst="rect">
            <a:avLst/>
          </a:prstGeom>
          <a:noFill/>
        </p:spPr>
        <p:txBody>
          <a:bodyPr wrap="square" rtlCol="0">
            <a:spAutoFit/>
          </a:bodyPr>
          <a:lstStyle/>
          <a:p>
            <a:r>
              <a:rPr lang="en-US" sz="1200" dirty="0" smtClean="0"/>
              <a:t>Stanley Shale</a:t>
            </a:r>
            <a:endParaRPr lang="en-US" sz="1200" dirty="0"/>
          </a:p>
        </p:txBody>
      </p:sp>
      <p:sp>
        <p:nvSpPr>
          <p:cNvPr id="15" name="TextBox 14"/>
          <p:cNvSpPr txBox="1"/>
          <p:nvPr/>
        </p:nvSpPr>
        <p:spPr>
          <a:xfrm>
            <a:off x="3886200" y="228600"/>
            <a:ext cx="2895600" cy="400110"/>
          </a:xfrm>
          <a:prstGeom prst="rect">
            <a:avLst/>
          </a:prstGeom>
          <a:noFill/>
        </p:spPr>
        <p:txBody>
          <a:bodyPr wrap="square" rtlCol="0">
            <a:spAutoFit/>
          </a:bodyPr>
          <a:lstStyle/>
          <a:p>
            <a:r>
              <a:rPr lang="en-US" sz="2000" dirty="0" smtClean="0">
                <a:effectLst>
                  <a:outerShdw blurRad="38100" dist="38100" dir="2700000" algn="tl">
                    <a:srgbClr val="000000">
                      <a:alpha val="43137"/>
                    </a:srgbClr>
                  </a:outerShdw>
                </a:effectLst>
              </a:rPr>
              <a:t>Overturned Anticline</a:t>
            </a:r>
            <a:endParaRPr lang="en-US" sz="2000" dirty="0">
              <a:effectLst>
                <a:outerShdw blurRad="38100" dist="38100" dir="2700000" algn="tl">
                  <a:srgbClr val="000000">
                    <a:alpha val="43137"/>
                  </a:srgbClr>
                </a:outerShdw>
              </a:effectLst>
            </a:endParaRPr>
          </a:p>
        </p:txBody>
      </p:sp>
      <p:sp>
        <p:nvSpPr>
          <p:cNvPr id="16" name="TextBox 15"/>
          <p:cNvSpPr txBox="1"/>
          <p:nvPr/>
        </p:nvSpPr>
        <p:spPr>
          <a:xfrm>
            <a:off x="5029200" y="2844225"/>
            <a:ext cx="1447800" cy="584775"/>
          </a:xfrm>
          <a:prstGeom prst="rect">
            <a:avLst/>
          </a:prstGeom>
          <a:solidFill>
            <a:schemeClr val="bg1"/>
          </a:solidFill>
        </p:spPr>
        <p:txBody>
          <a:bodyPr wrap="square" rtlCol="0">
            <a:spAutoFit/>
          </a:bodyPr>
          <a:lstStyle/>
          <a:p>
            <a:r>
              <a:rPr lang="en-US" sz="1600" dirty="0" err="1" smtClean="0">
                <a:solidFill>
                  <a:schemeClr val="tx1"/>
                </a:solidFill>
              </a:rPr>
              <a:t>Womble</a:t>
            </a:r>
            <a:r>
              <a:rPr lang="en-US" sz="1600" dirty="0" smtClean="0">
                <a:solidFill>
                  <a:schemeClr val="tx1"/>
                </a:solidFill>
              </a:rPr>
              <a:t> Shale</a:t>
            </a:r>
            <a:endParaRPr lang="en-US" sz="1600" dirty="0">
              <a:solidFill>
                <a:schemeClr val="tx1"/>
              </a:solidFill>
            </a:endParaRPr>
          </a:p>
        </p:txBody>
      </p:sp>
      <p:sp>
        <p:nvSpPr>
          <p:cNvPr id="17" name="TextBox 16"/>
          <p:cNvSpPr txBox="1"/>
          <p:nvPr/>
        </p:nvSpPr>
        <p:spPr>
          <a:xfrm rot="3099502">
            <a:off x="7495863" y="1149909"/>
            <a:ext cx="1828800" cy="276999"/>
          </a:xfrm>
          <a:prstGeom prst="rect">
            <a:avLst/>
          </a:prstGeom>
          <a:solidFill>
            <a:srgbClr val="489075"/>
          </a:solidFill>
        </p:spPr>
        <p:txBody>
          <a:bodyPr wrap="square" rtlCol="0">
            <a:spAutoFit/>
          </a:bodyPr>
          <a:lstStyle/>
          <a:p>
            <a:r>
              <a:rPr lang="en-US" sz="1200" dirty="0" smtClean="0">
                <a:solidFill>
                  <a:schemeClr val="tx1"/>
                </a:solidFill>
              </a:rPr>
              <a:t>Arkansas Novaculite</a:t>
            </a:r>
            <a:endParaRPr lang="en-US" sz="1200" dirty="0">
              <a:solidFill>
                <a:schemeClr val="tx1"/>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www.adrian.edu/earthscience/Ark02/Pictures/images/Stanley%20Fold2.JPG"/>
          <p:cNvPicPr>
            <a:picLocks noChangeAspect="1" noChangeArrowheads="1"/>
          </p:cNvPicPr>
          <p:nvPr/>
        </p:nvPicPr>
        <p:blipFill>
          <a:blip r:embed="rId3"/>
          <a:srcRect/>
          <a:stretch>
            <a:fillRect/>
          </a:stretch>
        </p:blipFill>
        <p:spPr bwMode="auto">
          <a:xfrm>
            <a:off x="0" y="-212725"/>
            <a:ext cx="9418638" cy="7064375"/>
          </a:xfrm>
          <a:prstGeom prst="rect">
            <a:avLst/>
          </a:prstGeom>
          <a:noFill/>
          <a:ln w="9525">
            <a:noFill/>
            <a:miter lim="800000"/>
            <a:headEnd/>
            <a:tailEnd/>
          </a:ln>
        </p:spPr>
      </p:pic>
      <p:sp>
        <p:nvSpPr>
          <p:cNvPr id="3" name="TextBox 2"/>
          <p:cNvSpPr txBox="1"/>
          <p:nvPr/>
        </p:nvSpPr>
        <p:spPr>
          <a:xfrm>
            <a:off x="2971800" y="493693"/>
            <a:ext cx="2438400" cy="954107"/>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Fractures in brittle chert</a:t>
            </a:r>
            <a:endParaRPr lang="en-US" dirty="0">
              <a:effectLst>
                <a:outerShdw blurRad="38100" dist="38100" dir="2700000" algn="tl">
                  <a:srgbClr val="000000">
                    <a:alpha val="43137"/>
                  </a:srgbClr>
                </a:outerShdw>
              </a:effectLst>
            </a:endParaRPr>
          </a:p>
        </p:txBody>
      </p:sp>
      <p:cxnSp>
        <p:nvCxnSpPr>
          <p:cNvPr id="5" name="Straight Arrow Connector 4"/>
          <p:cNvCxnSpPr/>
          <p:nvPr/>
        </p:nvCxnSpPr>
        <p:spPr bwMode="auto">
          <a:xfrm>
            <a:off x="5257800" y="914400"/>
            <a:ext cx="1676400" cy="1588"/>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5400000" algn="t" rotWithShape="0">
              <a:prstClr val="black">
                <a:alpha val="40000"/>
              </a:prstClr>
            </a:outerShdw>
          </a:effectLst>
        </p:spPr>
      </p:cxnSp>
      <p:cxnSp>
        <p:nvCxnSpPr>
          <p:cNvPr id="6" name="Straight Arrow Connector 5"/>
          <p:cNvCxnSpPr/>
          <p:nvPr/>
        </p:nvCxnSpPr>
        <p:spPr bwMode="auto">
          <a:xfrm>
            <a:off x="5334000" y="990600"/>
            <a:ext cx="1981200" cy="230188"/>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5400000" algn="t" rotWithShape="0">
              <a:prstClr val="black">
                <a:alpha val="40000"/>
              </a:prstClr>
            </a:outerShdw>
          </a:effectLst>
        </p:spPr>
      </p:cxn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3"/>
          <p:cNvSpPr txBox="1">
            <a:spLocks noChangeArrowheads="1"/>
          </p:cNvSpPr>
          <p:nvPr/>
        </p:nvSpPr>
        <p:spPr bwMode="auto">
          <a:xfrm>
            <a:off x="0" y="90487"/>
            <a:ext cx="9144000" cy="519113"/>
          </a:xfrm>
          <a:prstGeom prst="rect">
            <a:avLst/>
          </a:prstGeom>
          <a:noFill/>
          <a:ln w="9525">
            <a:noFill/>
            <a:miter lim="800000"/>
            <a:headEnd/>
            <a:tailEnd/>
          </a:ln>
        </p:spPr>
        <p:txBody>
          <a:bodyPr>
            <a:spAutoFit/>
          </a:bodyPr>
          <a:lstStyle/>
          <a:p>
            <a:pPr>
              <a:spcBef>
                <a:spcPct val="50000"/>
              </a:spcBef>
            </a:pPr>
            <a:r>
              <a:rPr lang="en-US" dirty="0" smtClean="0"/>
              <a:t>Fractured Arkansas </a:t>
            </a:r>
            <a:r>
              <a:rPr lang="en-US" dirty="0"/>
              <a:t>Novaculite</a:t>
            </a:r>
          </a:p>
        </p:txBody>
      </p:sp>
      <p:pic>
        <p:nvPicPr>
          <p:cNvPr id="50179" name="Picture 4"/>
          <p:cNvPicPr>
            <a:picLocks noChangeAspect="1" noChangeArrowheads="1"/>
          </p:cNvPicPr>
          <p:nvPr/>
        </p:nvPicPr>
        <p:blipFill>
          <a:blip r:embed="rId3"/>
          <a:srcRect/>
          <a:stretch>
            <a:fillRect/>
          </a:stretch>
        </p:blipFill>
        <p:spPr bwMode="auto">
          <a:xfrm>
            <a:off x="0" y="733290"/>
            <a:ext cx="9144000" cy="61247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upload.wikimedia.org/wikipedia/commons/2/2f/Hot_Springs_1844_Featherstonhaugh.png"/>
          <p:cNvPicPr>
            <a:picLocks noChangeAspect="1" noChangeArrowheads="1"/>
          </p:cNvPicPr>
          <p:nvPr/>
        </p:nvPicPr>
        <p:blipFill>
          <a:blip r:embed="rId3"/>
          <a:srcRect/>
          <a:stretch>
            <a:fillRect/>
          </a:stretch>
        </p:blipFill>
        <p:spPr bwMode="auto">
          <a:xfrm>
            <a:off x="-57150" y="657225"/>
            <a:ext cx="9201150" cy="5543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ot Springs 05 DBH"/>
          <p:cNvPicPr>
            <a:picLocks noChangeAspect="1" noChangeArrowheads="1"/>
          </p:cNvPicPr>
          <p:nvPr/>
        </p:nvPicPr>
        <p:blipFill>
          <a:blip r:embed="rId3"/>
          <a:srcRect/>
          <a:stretch>
            <a:fillRect/>
          </a:stretch>
        </p:blipFill>
        <p:spPr bwMode="auto">
          <a:xfrm>
            <a:off x="0" y="1"/>
            <a:ext cx="10231048" cy="6858000"/>
          </a:xfrm>
          <a:prstGeom prst="rect">
            <a:avLst/>
          </a:prstGeom>
          <a:noFill/>
          <a:ln w="9525">
            <a:noFill/>
            <a:miter lim="800000"/>
            <a:headEnd/>
            <a:tailEnd/>
          </a:ln>
        </p:spPr>
      </p:pic>
      <p:sp>
        <p:nvSpPr>
          <p:cNvPr id="52227" name="Text Box 3"/>
          <p:cNvSpPr txBox="1">
            <a:spLocks noChangeArrowheads="1"/>
          </p:cNvSpPr>
          <p:nvPr/>
        </p:nvSpPr>
        <p:spPr bwMode="auto">
          <a:xfrm>
            <a:off x="0" y="3200400"/>
            <a:ext cx="2057400" cy="954107"/>
          </a:xfrm>
          <a:prstGeom prst="rect">
            <a:avLst/>
          </a:prstGeom>
          <a:noFill/>
          <a:ln w="9525">
            <a:noFill/>
            <a:miter lim="800000"/>
            <a:headEnd/>
            <a:tailEnd/>
          </a:ln>
        </p:spPr>
        <p:txBody>
          <a:bodyPr wrap="square">
            <a:spAutoFit/>
          </a:bodyPr>
          <a:lstStyle/>
          <a:p>
            <a:pPr>
              <a:spcBef>
                <a:spcPct val="50000"/>
              </a:spcBef>
            </a:pPr>
            <a:r>
              <a:rPr lang="en-US" dirty="0">
                <a:effectLst>
                  <a:outerShdw blurRad="38100" dist="38100" dir="2700000" algn="tl">
                    <a:srgbClr val="000000">
                      <a:alpha val="43137"/>
                    </a:srgbClr>
                  </a:outerShdw>
                </a:effectLst>
              </a:rPr>
              <a:t>Stanley Shale</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2" name="Picture 1" descr="Bigfork Chert Model3.tif"/>
          <p:cNvPicPr>
            <a:picLocks noChangeAspect="1"/>
          </p:cNvPicPr>
          <p:nvPr/>
        </p:nvPicPr>
        <p:blipFill>
          <a:blip r:embed="rId3"/>
          <a:stretch>
            <a:fillRect/>
          </a:stretch>
        </p:blipFill>
        <p:spPr>
          <a:xfrm>
            <a:off x="1149350" y="1346200"/>
            <a:ext cx="6845300" cy="4165600"/>
          </a:xfrm>
          <a:prstGeom prst="rect">
            <a:avLst/>
          </a:prstGeom>
        </p:spPr>
      </p:pic>
      <p:sp>
        <p:nvSpPr>
          <p:cNvPr id="3" name="TextBox 2"/>
          <p:cNvSpPr txBox="1"/>
          <p:nvPr/>
        </p:nvSpPr>
        <p:spPr>
          <a:xfrm>
            <a:off x="7162800" y="762000"/>
            <a:ext cx="838200" cy="523220"/>
          </a:xfrm>
          <a:prstGeom prst="rect">
            <a:avLst/>
          </a:prstGeom>
          <a:noFill/>
        </p:spPr>
        <p:txBody>
          <a:bodyPr wrap="square" rtlCol="0">
            <a:spAutoFit/>
          </a:bodyPr>
          <a:lstStyle/>
          <a:p>
            <a:r>
              <a:rPr lang="en-US" dirty="0" smtClean="0">
                <a:solidFill>
                  <a:schemeClr val="tx1"/>
                </a:solidFill>
              </a:rPr>
              <a:t>SE</a:t>
            </a:r>
            <a:endParaRPr lang="en-US" dirty="0">
              <a:solidFill>
                <a:schemeClr val="tx1"/>
              </a:solidFill>
            </a:endParaRPr>
          </a:p>
        </p:txBody>
      </p:sp>
      <p:sp>
        <p:nvSpPr>
          <p:cNvPr id="4" name="TextBox 3"/>
          <p:cNvSpPr txBox="1"/>
          <p:nvPr/>
        </p:nvSpPr>
        <p:spPr>
          <a:xfrm>
            <a:off x="1295400" y="762000"/>
            <a:ext cx="838200" cy="523220"/>
          </a:xfrm>
          <a:prstGeom prst="rect">
            <a:avLst/>
          </a:prstGeom>
          <a:noFill/>
        </p:spPr>
        <p:txBody>
          <a:bodyPr wrap="square" rtlCol="0">
            <a:spAutoFit/>
          </a:bodyPr>
          <a:lstStyle/>
          <a:p>
            <a:r>
              <a:rPr lang="en-US" dirty="0" smtClean="0">
                <a:solidFill>
                  <a:schemeClr val="tx1"/>
                </a:solidFill>
              </a:rPr>
              <a:t>NW</a:t>
            </a:r>
            <a:endParaRPr lang="en-US" dirty="0">
              <a:solidFill>
                <a:schemeClr val="tx1"/>
              </a:solidFill>
            </a:endParaRPr>
          </a:p>
        </p:txBody>
      </p:sp>
      <p:sp>
        <p:nvSpPr>
          <p:cNvPr id="5" name="TextBox 4"/>
          <p:cNvSpPr txBox="1"/>
          <p:nvPr/>
        </p:nvSpPr>
        <p:spPr>
          <a:xfrm>
            <a:off x="3733800" y="695980"/>
            <a:ext cx="2057400" cy="523220"/>
          </a:xfrm>
          <a:prstGeom prst="rect">
            <a:avLst/>
          </a:prstGeom>
          <a:noFill/>
        </p:spPr>
        <p:txBody>
          <a:bodyPr wrap="square" rtlCol="0">
            <a:spAutoFit/>
          </a:bodyPr>
          <a:lstStyle/>
          <a:p>
            <a:r>
              <a:rPr lang="en-US" dirty="0" smtClean="0">
                <a:solidFill>
                  <a:schemeClr val="tx1"/>
                </a:solidFill>
              </a:rPr>
              <a:t>permeable</a:t>
            </a:r>
            <a:endParaRPr lang="en-US" dirty="0">
              <a:solidFill>
                <a:schemeClr val="tx1"/>
              </a:solidFill>
            </a:endParaRPr>
          </a:p>
        </p:txBody>
      </p:sp>
      <p:cxnSp>
        <p:nvCxnSpPr>
          <p:cNvPr id="7" name="Straight Arrow Connector 6"/>
          <p:cNvCxnSpPr/>
          <p:nvPr/>
        </p:nvCxnSpPr>
        <p:spPr bwMode="auto">
          <a:xfrm>
            <a:off x="5257800" y="1143000"/>
            <a:ext cx="533400" cy="381000"/>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5400000" algn="t" rotWithShape="0">
              <a:prstClr val="black">
                <a:alpha val="40000"/>
              </a:prstClr>
            </a:outerShdw>
          </a:effectLst>
        </p:spPr>
      </p:cxnSp>
      <p:cxnSp>
        <p:nvCxnSpPr>
          <p:cNvPr id="8" name="Straight Arrow Connector 7"/>
          <p:cNvCxnSpPr/>
          <p:nvPr/>
        </p:nvCxnSpPr>
        <p:spPr bwMode="auto">
          <a:xfrm rot="5400000">
            <a:off x="3810000" y="1295400"/>
            <a:ext cx="685800" cy="381000"/>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5400000" algn="t" rotWithShape="0">
              <a:prstClr val="black">
                <a:alpha val="40000"/>
              </a:prstClr>
            </a:outerShdw>
          </a:effectLst>
        </p:spPr>
      </p:cxnSp>
      <p:cxnSp>
        <p:nvCxnSpPr>
          <p:cNvPr id="12" name="Straight Arrow Connector 11"/>
          <p:cNvCxnSpPr/>
          <p:nvPr/>
        </p:nvCxnSpPr>
        <p:spPr bwMode="auto">
          <a:xfrm rot="16200000" flipH="1">
            <a:off x="5066506" y="1334294"/>
            <a:ext cx="534194" cy="151606"/>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5400000" algn="t" rotWithShape="0">
              <a:prstClr val="black">
                <a:alpha val="40000"/>
              </a:prstClr>
            </a:outerShdw>
          </a:effectLst>
        </p:spPr>
      </p:cxn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Bigfork Chert Model3.tif"/>
          <p:cNvPicPr>
            <a:picLocks noChangeAspect="1"/>
          </p:cNvPicPr>
          <p:nvPr/>
        </p:nvPicPr>
        <p:blipFill>
          <a:blip r:embed="rId3"/>
          <a:stretch>
            <a:fillRect/>
          </a:stretch>
        </p:blipFill>
        <p:spPr>
          <a:xfrm>
            <a:off x="1149350" y="1346200"/>
            <a:ext cx="6845300" cy="4165600"/>
          </a:xfrm>
          <a:prstGeom prst="rect">
            <a:avLst/>
          </a:prstGeom>
        </p:spPr>
      </p:pic>
      <p:sp>
        <p:nvSpPr>
          <p:cNvPr id="3" name="TextBox 2"/>
          <p:cNvSpPr txBox="1"/>
          <p:nvPr/>
        </p:nvSpPr>
        <p:spPr>
          <a:xfrm>
            <a:off x="7162800" y="762000"/>
            <a:ext cx="838200" cy="523220"/>
          </a:xfrm>
          <a:prstGeom prst="rect">
            <a:avLst/>
          </a:prstGeom>
          <a:noFill/>
        </p:spPr>
        <p:txBody>
          <a:bodyPr wrap="square" rtlCol="0">
            <a:spAutoFit/>
          </a:bodyPr>
          <a:lstStyle/>
          <a:p>
            <a:r>
              <a:rPr lang="en-US" dirty="0" smtClean="0">
                <a:solidFill>
                  <a:schemeClr val="tx1"/>
                </a:solidFill>
              </a:rPr>
              <a:t>SE</a:t>
            </a:r>
            <a:endParaRPr lang="en-US" dirty="0">
              <a:solidFill>
                <a:schemeClr val="tx1"/>
              </a:solidFill>
            </a:endParaRPr>
          </a:p>
        </p:txBody>
      </p:sp>
      <p:sp>
        <p:nvSpPr>
          <p:cNvPr id="4" name="TextBox 3"/>
          <p:cNvSpPr txBox="1"/>
          <p:nvPr/>
        </p:nvSpPr>
        <p:spPr>
          <a:xfrm>
            <a:off x="1295400" y="762000"/>
            <a:ext cx="838200" cy="523220"/>
          </a:xfrm>
          <a:prstGeom prst="rect">
            <a:avLst/>
          </a:prstGeom>
          <a:noFill/>
        </p:spPr>
        <p:txBody>
          <a:bodyPr wrap="square" rtlCol="0">
            <a:spAutoFit/>
          </a:bodyPr>
          <a:lstStyle/>
          <a:p>
            <a:r>
              <a:rPr lang="en-US" dirty="0" smtClean="0">
                <a:solidFill>
                  <a:schemeClr val="tx1"/>
                </a:solidFill>
              </a:rPr>
              <a:t>NW</a:t>
            </a:r>
            <a:endParaRPr lang="en-US" dirty="0">
              <a:solidFill>
                <a:schemeClr val="tx1"/>
              </a:solidFill>
            </a:endParaRPr>
          </a:p>
        </p:txBody>
      </p:sp>
      <p:sp>
        <p:nvSpPr>
          <p:cNvPr id="5" name="TextBox 4"/>
          <p:cNvSpPr txBox="1"/>
          <p:nvPr/>
        </p:nvSpPr>
        <p:spPr>
          <a:xfrm>
            <a:off x="2133600" y="4267200"/>
            <a:ext cx="2438400" cy="523220"/>
          </a:xfrm>
          <a:prstGeom prst="rect">
            <a:avLst/>
          </a:prstGeom>
          <a:noFill/>
        </p:spPr>
        <p:txBody>
          <a:bodyPr wrap="square" rtlCol="0">
            <a:spAutoFit/>
          </a:bodyPr>
          <a:lstStyle/>
          <a:p>
            <a:r>
              <a:rPr lang="en-US" dirty="0" smtClean="0">
                <a:solidFill>
                  <a:schemeClr val="tx1"/>
                </a:solidFill>
              </a:rPr>
              <a:t>impermeable</a:t>
            </a:r>
            <a:endParaRPr lang="en-US" dirty="0">
              <a:solidFill>
                <a:schemeClr val="tx1"/>
              </a:solidFill>
            </a:endParaRPr>
          </a:p>
        </p:txBody>
      </p:sp>
      <p:cxnSp>
        <p:nvCxnSpPr>
          <p:cNvPr id="6" name="Straight Arrow Connector 5"/>
          <p:cNvCxnSpPr/>
          <p:nvPr/>
        </p:nvCxnSpPr>
        <p:spPr bwMode="auto">
          <a:xfrm rot="16200000" flipH="1">
            <a:off x="5981700" y="1257300"/>
            <a:ext cx="609600" cy="228600"/>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5400000" algn="t" rotWithShape="0">
              <a:prstClr val="black">
                <a:alpha val="40000"/>
              </a:prstClr>
            </a:outerShdw>
          </a:effectLst>
        </p:spPr>
      </p:cxnSp>
      <p:sp>
        <p:nvSpPr>
          <p:cNvPr id="7" name="TextBox 6"/>
          <p:cNvSpPr txBox="1"/>
          <p:nvPr/>
        </p:nvSpPr>
        <p:spPr>
          <a:xfrm>
            <a:off x="4572000" y="533400"/>
            <a:ext cx="2438400" cy="523220"/>
          </a:xfrm>
          <a:prstGeom prst="rect">
            <a:avLst/>
          </a:prstGeom>
          <a:noFill/>
        </p:spPr>
        <p:txBody>
          <a:bodyPr wrap="square" rtlCol="0">
            <a:spAutoFit/>
          </a:bodyPr>
          <a:lstStyle/>
          <a:p>
            <a:r>
              <a:rPr lang="en-US" dirty="0" smtClean="0">
                <a:solidFill>
                  <a:schemeClr val="tx1"/>
                </a:solidFill>
              </a:rPr>
              <a:t>impermeable</a:t>
            </a:r>
            <a:endParaRPr lang="en-US" dirty="0">
              <a:solidFill>
                <a:schemeClr val="tx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Bigfork Chert Model3.tif"/>
          <p:cNvPicPr>
            <a:picLocks noChangeAspect="1"/>
          </p:cNvPicPr>
          <p:nvPr/>
        </p:nvPicPr>
        <p:blipFill>
          <a:blip r:embed="rId3"/>
          <a:stretch>
            <a:fillRect/>
          </a:stretch>
        </p:blipFill>
        <p:spPr>
          <a:xfrm>
            <a:off x="1149350" y="1346200"/>
            <a:ext cx="6845300" cy="4165600"/>
          </a:xfrm>
          <a:prstGeom prst="rect">
            <a:avLst/>
          </a:prstGeom>
        </p:spPr>
      </p:pic>
      <p:pic>
        <p:nvPicPr>
          <p:cNvPr id="10" name="Picture 9" descr="pipe2.tif"/>
          <p:cNvPicPr>
            <a:picLocks noChangeAspect="1"/>
          </p:cNvPicPr>
          <p:nvPr/>
        </p:nvPicPr>
        <p:blipFill>
          <a:blip r:embed="rId4"/>
          <a:stretch>
            <a:fillRect/>
          </a:stretch>
        </p:blipFill>
        <p:spPr>
          <a:xfrm>
            <a:off x="1267691" y="1219200"/>
            <a:ext cx="6733309" cy="4114800"/>
          </a:xfrm>
          <a:prstGeom prst="rect">
            <a:avLst/>
          </a:prstGeom>
        </p:spPr>
      </p:pic>
      <p:sp>
        <p:nvSpPr>
          <p:cNvPr id="3" name="TextBox 2"/>
          <p:cNvSpPr txBox="1"/>
          <p:nvPr/>
        </p:nvSpPr>
        <p:spPr>
          <a:xfrm>
            <a:off x="7162800" y="762000"/>
            <a:ext cx="838200" cy="523220"/>
          </a:xfrm>
          <a:prstGeom prst="rect">
            <a:avLst/>
          </a:prstGeom>
          <a:noFill/>
        </p:spPr>
        <p:txBody>
          <a:bodyPr wrap="square" rtlCol="0">
            <a:spAutoFit/>
          </a:bodyPr>
          <a:lstStyle/>
          <a:p>
            <a:r>
              <a:rPr lang="en-US" dirty="0" smtClean="0">
                <a:solidFill>
                  <a:schemeClr val="tx1"/>
                </a:solidFill>
              </a:rPr>
              <a:t>SE</a:t>
            </a:r>
            <a:endParaRPr lang="en-US" dirty="0">
              <a:solidFill>
                <a:schemeClr val="tx1"/>
              </a:solidFill>
            </a:endParaRPr>
          </a:p>
        </p:txBody>
      </p:sp>
      <p:sp>
        <p:nvSpPr>
          <p:cNvPr id="4" name="TextBox 3"/>
          <p:cNvSpPr txBox="1"/>
          <p:nvPr/>
        </p:nvSpPr>
        <p:spPr>
          <a:xfrm>
            <a:off x="1295400" y="762000"/>
            <a:ext cx="838200" cy="523220"/>
          </a:xfrm>
          <a:prstGeom prst="rect">
            <a:avLst/>
          </a:prstGeom>
          <a:noFill/>
        </p:spPr>
        <p:txBody>
          <a:bodyPr wrap="square" rtlCol="0">
            <a:spAutoFit/>
          </a:bodyPr>
          <a:lstStyle/>
          <a:p>
            <a:r>
              <a:rPr lang="en-US" dirty="0" smtClean="0">
                <a:solidFill>
                  <a:schemeClr val="tx1"/>
                </a:solidFill>
              </a:rPr>
              <a:t>NW</a:t>
            </a:r>
            <a:endParaRPr lang="en-US" dirty="0">
              <a:solidFill>
                <a:schemeClr val="tx1"/>
              </a:solidFill>
            </a:endParaRPr>
          </a:p>
        </p:txBody>
      </p:sp>
      <p:sp>
        <p:nvSpPr>
          <p:cNvPr id="11" name="TextBox 10"/>
          <p:cNvSpPr txBox="1"/>
          <p:nvPr/>
        </p:nvSpPr>
        <p:spPr>
          <a:xfrm rot="1414728">
            <a:off x="4654061" y="2528388"/>
            <a:ext cx="2057400" cy="400110"/>
          </a:xfrm>
          <a:prstGeom prst="rect">
            <a:avLst/>
          </a:prstGeom>
          <a:noFill/>
        </p:spPr>
        <p:txBody>
          <a:bodyPr wrap="square" rtlCol="0">
            <a:spAutoFit/>
          </a:bodyPr>
          <a:lstStyle/>
          <a:p>
            <a:r>
              <a:rPr lang="en-US" sz="2000" dirty="0" smtClean="0">
                <a:solidFill>
                  <a:schemeClr val="tx1"/>
                </a:solidFill>
              </a:rPr>
              <a:t>permeable</a:t>
            </a:r>
            <a:endParaRPr lang="en-US" sz="2000" dirty="0">
              <a:solidFill>
                <a:schemeClr val="tx1"/>
              </a:solidFill>
            </a:endParaRPr>
          </a:p>
        </p:txBody>
      </p:sp>
      <p:sp>
        <p:nvSpPr>
          <p:cNvPr id="5" name="TextBox 4"/>
          <p:cNvSpPr txBox="1"/>
          <p:nvPr/>
        </p:nvSpPr>
        <p:spPr>
          <a:xfrm rot="1277507">
            <a:off x="2885346" y="3698748"/>
            <a:ext cx="2438400" cy="400110"/>
          </a:xfrm>
          <a:prstGeom prst="rect">
            <a:avLst/>
          </a:prstGeom>
          <a:noFill/>
        </p:spPr>
        <p:txBody>
          <a:bodyPr wrap="square" rtlCol="0">
            <a:spAutoFit/>
          </a:bodyPr>
          <a:lstStyle/>
          <a:p>
            <a:r>
              <a:rPr lang="en-US" sz="2000" dirty="0" smtClean="0">
                <a:solidFill>
                  <a:schemeClr val="tx1"/>
                </a:solidFill>
              </a:rPr>
              <a:t>impermeable</a:t>
            </a:r>
            <a:endParaRPr lang="en-US" sz="2000" dirty="0">
              <a:solidFill>
                <a:schemeClr val="tx1"/>
              </a:solidFill>
            </a:endParaRPr>
          </a:p>
        </p:txBody>
      </p:sp>
      <p:sp>
        <p:nvSpPr>
          <p:cNvPr id="13" name="TextBox 12"/>
          <p:cNvSpPr txBox="1"/>
          <p:nvPr/>
        </p:nvSpPr>
        <p:spPr>
          <a:xfrm rot="1277507">
            <a:off x="5552025" y="1267258"/>
            <a:ext cx="2438400" cy="400110"/>
          </a:xfrm>
          <a:prstGeom prst="rect">
            <a:avLst/>
          </a:prstGeom>
          <a:noFill/>
        </p:spPr>
        <p:txBody>
          <a:bodyPr wrap="square" rtlCol="0">
            <a:spAutoFit/>
          </a:bodyPr>
          <a:lstStyle/>
          <a:p>
            <a:r>
              <a:rPr lang="en-US" sz="2000" dirty="0" smtClean="0">
                <a:solidFill>
                  <a:schemeClr val="tx1"/>
                </a:solidFill>
              </a:rPr>
              <a:t>impermeable</a:t>
            </a:r>
            <a:endParaRPr lang="en-US" sz="2000" dirty="0">
              <a:solidFill>
                <a:schemeClr val="tx1"/>
              </a:solidFill>
            </a:endParaRPr>
          </a:p>
        </p:txBody>
      </p:sp>
      <p:sp>
        <p:nvSpPr>
          <p:cNvPr id="14" name="TextBox 13"/>
          <p:cNvSpPr txBox="1"/>
          <p:nvPr/>
        </p:nvSpPr>
        <p:spPr>
          <a:xfrm rot="19108240">
            <a:off x="864639" y="2168548"/>
            <a:ext cx="2057400" cy="400110"/>
          </a:xfrm>
          <a:prstGeom prst="rect">
            <a:avLst/>
          </a:prstGeom>
          <a:noFill/>
        </p:spPr>
        <p:txBody>
          <a:bodyPr wrap="square" rtlCol="0">
            <a:spAutoFit/>
          </a:bodyPr>
          <a:lstStyle/>
          <a:p>
            <a:r>
              <a:rPr lang="en-US" sz="2000" dirty="0" smtClean="0">
                <a:solidFill>
                  <a:schemeClr val="tx1"/>
                </a:solidFill>
              </a:rPr>
              <a:t>permeable</a:t>
            </a:r>
            <a:endParaRPr lang="en-US" sz="2000" dirty="0">
              <a:solidFill>
                <a:schemeClr val="tx1"/>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Bigfork Chert Model3.tif"/>
          <p:cNvPicPr>
            <a:picLocks noChangeAspect="1"/>
          </p:cNvPicPr>
          <p:nvPr/>
        </p:nvPicPr>
        <p:blipFill>
          <a:blip r:embed="rId3"/>
          <a:stretch>
            <a:fillRect/>
          </a:stretch>
        </p:blipFill>
        <p:spPr>
          <a:xfrm>
            <a:off x="1149350" y="1346200"/>
            <a:ext cx="6845300" cy="4165600"/>
          </a:xfrm>
          <a:prstGeom prst="rect">
            <a:avLst/>
          </a:prstGeom>
        </p:spPr>
      </p:pic>
      <p:sp>
        <p:nvSpPr>
          <p:cNvPr id="3" name="TextBox 2"/>
          <p:cNvSpPr txBox="1"/>
          <p:nvPr/>
        </p:nvSpPr>
        <p:spPr>
          <a:xfrm>
            <a:off x="7162800" y="762000"/>
            <a:ext cx="838200" cy="523220"/>
          </a:xfrm>
          <a:prstGeom prst="rect">
            <a:avLst/>
          </a:prstGeom>
          <a:noFill/>
        </p:spPr>
        <p:txBody>
          <a:bodyPr wrap="square" rtlCol="0">
            <a:spAutoFit/>
          </a:bodyPr>
          <a:lstStyle/>
          <a:p>
            <a:r>
              <a:rPr lang="en-US" dirty="0" smtClean="0">
                <a:solidFill>
                  <a:schemeClr val="tx1"/>
                </a:solidFill>
              </a:rPr>
              <a:t>SE</a:t>
            </a:r>
            <a:endParaRPr lang="en-US" dirty="0">
              <a:solidFill>
                <a:schemeClr val="tx1"/>
              </a:solidFill>
            </a:endParaRPr>
          </a:p>
        </p:txBody>
      </p:sp>
      <p:sp>
        <p:nvSpPr>
          <p:cNvPr id="4" name="TextBox 3"/>
          <p:cNvSpPr txBox="1"/>
          <p:nvPr/>
        </p:nvSpPr>
        <p:spPr>
          <a:xfrm>
            <a:off x="1295400" y="762000"/>
            <a:ext cx="838200" cy="523220"/>
          </a:xfrm>
          <a:prstGeom prst="rect">
            <a:avLst/>
          </a:prstGeom>
          <a:noFill/>
        </p:spPr>
        <p:txBody>
          <a:bodyPr wrap="square" rtlCol="0">
            <a:spAutoFit/>
          </a:bodyPr>
          <a:lstStyle/>
          <a:p>
            <a:r>
              <a:rPr lang="en-US" dirty="0" smtClean="0">
                <a:solidFill>
                  <a:schemeClr val="tx1"/>
                </a:solidFill>
              </a:rPr>
              <a:t>NW</a:t>
            </a:r>
            <a:endParaRPr lang="en-US" dirty="0">
              <a:solidFill>
                <a:schemeClr val="tx1"/>
              </a:solidFill>
            </a:endParaRPr>
          </a:p>
        </p:txBody>
      </p:sp>
      <p:sp>
        <p:nvSpPr>
          <p:cNvPr id="11" name="TextBox 10"/>
          <p:cNvSpPr txBox="1"/>
          <p:nvPr/>
        </p:nvSpPr>
        <p:spPr>
          <a:xfrm rot="1414728">
            <a:off x="4566138" y="2634102"/>
            <a:ext cx="2057400" cy="400110"/>
          </a:xfrm>
          <a:prstGeom prst="rect">
            <a:avLst/>
          </a:prstGeom>
          <a:noFill/>
        </p:spPr>
        <p:txBody>
          <a:bodyPr wrap="square" rtlCol="0">
            <a:spAutoFit/>
          </a:bodyPr>
          <a:lstStyle/>
          <a:p>
            <a:r>
              <a:rPr lang="en-US" sz="2000" dirty="0" smtClean="0">
                <a:solidFill>
                  <a:schemeClr val="tx1"/>
                </a:solidFill>
              </a:rPr>
              <a:t>permeable</a:t>
            </a:r>
            <a:endParaRPr lang="en-US" sz="2000" dirty="0">
              <a:solidFill>
                <a:schemeClr val="tx1"/>
              </a:solidFill>
            </a:endParaRPr>
          </a:p>
        </p:txBody>
      </p:sp>
      <p:pic>
        <p:nvPicPr>
          <p:cNvPr id="12" name="Picture 11" descr="pipe3.tif"/>
          <p:cNvPicPr>
            <a:picLocks noChangeAspect="1"/>
          </p:cNvPicPr>
          <p:nvPr/>
        </p:nvPicPr>
        <p:blipFill>
          <a:blip r:embed="rId4"/>
          <a:stretch>
            <a:fillRect/>
          </a:stretch>
        </p:blipFill>
        <p:spPr>
          <a:xfrm>
            <a:off x="1267691" y="1216152"/>
            <a:ext cx="6733309" cy="4114800"/>
          </a:xfrm>
          <a:prstGeom prst="rect">
            <a:avLst/>
          </a:prstGeom>
        </p:spPr>
      </p:pic>
      <p:sp>
        <p:nvSpPr>
          <p:cNvPr id="5" name="TextBox 4"/>
          <p:cNvSpPr txBox="1"/>
          <p:nvPr/>
        </p:nvSpPr>
        <p:spPr>
          <a:xfrm rot="19957515">
            <a:off x="2482941" y="3357596"/>
            <a:ext cx="2438400" cy="400110"/>
          </a:xfrm>
          <a:prstGeom prst="rect">
            <a:avLst/>
          </a:prstGeom>
          <a:noFill/>
        </p:spPr>
        <p:txBody>
          <a:bodyPr wrap="square" rtlCol="0">
            <a:spAutoFit/>
          </a:bodyPr>
          <a:lstStyle/>
          <a:p>
            <a:r>
              <a:rPr lang="en-US" sz="2000" dirty="0" smtClean="0">
                <a:solidFill>
                  <a:schemeClr val="tx1"/>
                </a:solidFill>
              </a:rPr>
              <a:t>Thrust Fault</a:t>
            </a:r>
            <a:endParaRPr lang="en-US" sz="2000" dirty="0">
              <a:solidFill>
                <a:schemeClr val="tx1"/>
              </a:solidFill>
            </a:endParaRPr>
          </a:p>
        </p:txBody>
      </p:sp>
      <p:sp>
        <p:nvSpPr>
          <p:cNvPr id="15" name="TextBox 14"/>
          <p:cNvSpPr txBox="1"/>
          <p:nvPr/>
        </p:nvSpPr>
        <p:spPr>
          <a:xfrm rot="18858113">
            <a:off x="3433110" y="4655074"/>
            <a:ext cx="2438400" cy="400110"/>
          </a:xfrm>
          <a:prstGeom prst="rect">
            <a:avLst/>
          </a:prstGeom>
          <a:noFill/>
        </p:spPr>
        <p:txBody>
          <a:bodyPr wrap="square" rtlCol="0">
            <a:spAutoFit/>
          </a:bodyPr>
          <a:lstStyle/>
          <a:p>
            <a:r>
              <a:rPr lang="en-US" sz="2000" dirty="0" smtClean="0">
                <a:solidFill>
                  <a:schemeClr val="tx1"/>
                </a:solidFill>
              </a:rPr>
              <a:t>Thrust Fault</a:t>
            </a:r>
            <a:endParaRPr lang="en-US" sz="2000" dirty="0">
              <a:solidFill>
                <a:schemeClr val="tx1"/>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Bigfork Chert Model3.tif"/>
          <p:cNvPicPr>
            <a:picLocks noChangeAspect="1"/>
          </p:cNvPicPr>
          <p:nvPr/>
        </p:nvPicPr>
        <p:blipFill>
          <a:blip r:embed="rId3"/>
          <a:stretch>
            <a:fillRect/>
          </a:stretch>
        </p:blipFill>
        <p:spPr>
          <a:xfrm>
            <a:off x="1149350" y="1346200"/>
            <a:ext cx="6845300" cy="4165600"/>
          </a:xfrm>
          <a:prstGeom prst="rect">
            <a:avLst/>
          </a:prstGeom>
        </p:spPr>
      </p:pic>
      <p:sp>
        <p:nvSpPr>
          <p:cNvPr id="3" name="TextBox 2"/>
          <p:cNvSpPr txBox="1"/>
          <p:nvPr/>
        </p:nvSpPr>
        <p:spPr>
          <a:xfrm>
            <a:off x="7162800" y="762000"/>
            <a:ext cx="838200" cy="523220"/>
          </a:xfrm>
          <a:prstGeom prst="rect">
            <a:avLst/>
          </a:prstGeom>
          <a:noFill/>
        </p:spPr>
        <p:txBody>
          <a:bodyPr wrap="square" rtlCol="0">
            <a:spAutoFit/>
          </a:bodyPr>
          <a:lstStyle/>
          <a:p>
            <a:r>
              <a:rPr lang="en-US" dirty="0" smtClean="0">
                <a:solidFill>
                  <a:schemeClr val="tx1"/>
                </a:solidFill>
              </a:rPr>
              <a:t>SE</a:t>
            </a:r>
            <a:endParaRPr lang="en-US" dirty="0">
              <a:solidFill>
                <a:schemeClr val="tx1"/>
              </a:solidFill>
            </a:endParaRPr>
          </a:p>
        </p:txBody>
      </p:sp>
      <p:sp>
        <p:nvSpPr>
          <p:cNvPr id="4" name="TextBox 3"/>
          <p:cNvSpPr txBox="1"/>
          <p:nvPr/>
        </p:nvSpPr>
        <p:spPr>
          <a:xfrm>
            <a:off x="1295400" y="762000"/>
            <a:ext cx="838200" cy="523220"/>
          </a:xfrm>
          <a:prstGeom prst="rect">
            <a:avLst/>
          </a:prstGeom>
          <a:noFill/>
        </p:spPr>
        <p:txBody>
          <a:bodyPr wrap="square" rtlCol="0">
            <a:spAutoFit/>
          </a:bodyPr>
          <a:lstStyle/>
          <a:p>
            <a:r>
              <a:rPr lang="en-US" dirty="0" smtClean="0">
                <a:solidFill>
                  <a:schemeClr val="tx1"/>
                </a:solidFill>
              </a:rPr>
              <a:t>NW</a:t>
            </a:r>
            <a:endParaRPr lang="en-US" dirty="0">
              <a:solidFill>
                <a:schemeClr val="tx1"/>
              </a:solidFill>
            </a:endParaRPr>
          </a:p>
        </p:txBody>
      </p:sp>
      <p:sp>
        <p:nvSpPr>
          <p:cNvPr id="11" name="TextBox 10"/>
          <p:cNvSpPr txBox="1"/>
          <p:nvPr/>
        </p:nvSpPr>
        <p:spPr>
          <a:xfrm rot="1414728">
            <a:off x="4566138" y="2634102"/>
            <a:ext cx="2057400" cy="400110"/>
          </a:xfrm>
          <a:prstGeom prst="rect">
            <a:avLst/>
          </a:prstGeom>
          <a:noFill/>
        </p:spPr>
        <p:txBody>
          <a:bodyPr wrap="square" rtlCol="0">
            <a:spAutoFit/>
          </a:bodyPr>
          <a:lstStyle/>
          <a:p>
            <a:r>
              <a:rPr lang="en-US" sz="2000" dirty="0" smtClean="0">
                <a:solidFill>
                  <a:schemeClr val="tx1"/>
                </a:solidFill>
              </a:rPr>
              <a:t>permeable</a:t>
            </a:r>
            <a:endParaRPr lang="en-US" sz="2000" dirty="0">
              <a:solidFill>
                <a:schemeClr val="tx1"/>
              </a:solidFill>
            </a:endParaRPr>
          </a:p>
        </p:txBody>
      </p:sp>
      <p:pic>
        <p:nvPicPr>
          <p:cNvPr id="12" name="Picture 11" descr="pipe3.tif"/>
          <p:cNvPicPr>
            <a:picLocks noChangeAspect="1"/>
          </p:cNvPicPr>
          <p:nvPr/>
        </p:nvPicPr>
        <p:blipFill>
          <a:blip r:embed="rId4"/>
          <a:stretch>
            <a:fillRect/>
          </a:stretch>
        </p:blipFill>
        <p:spPr>
          <a:xfrm>
            <a:off x="1267691" y="1216152"/>
            <a:ext cx="6733309" cy="4114800"/>
          </a:xfrm>
          <a:prstGeom prst="rect">
            <a:avLst/>
          </a:prstGeom>
        </p:spPr>
      </p:pic>
      <p:sp>
        <p:nvSpPr>
          <p:cNvPr id="5" name="TextBox 4"/>
          <p:cNvSpPr txBox="1"/>
          <p:nvPr/>
        </p:nvSpPr>
        <p:spPr>
          <a:xfrm rot="19957515">
            <a:off x="2482941" y="3357596"/>
            <a:ext cx="2438400" cy="400110"/>
          </a:xfrm>
          <a:prstGeom prst="rect">
            <a:avLst/>
          </a:prstGeom>
          <a:noFill/>
        </p:spPr>
        <p:txBody>
          <a:bodyPr wrap="square" rtlCol="0">
            <a:spAutoFit/>
          </a:bodyPr>
          <a:lstStyle/>
          <a:p>
            <a:r>
              <a:rPr lang="en-US" sz="2000" dirty="0" smtClean="0">
                <a:solidFill>
                  <a:schemeClr val="tx1"/>
                </a:solidFill>
              </a:rPr>
              <a:t>Thrust Fault</a:t>
            </a:r>
            <a:endParaRPr lang="en-US" sz="2000" dirty="0">
              <a:solidFill>
                <a:schemeClr val="tx1"/>
              </a:solidFill>
            </a:endParaRPr>
          </a:p>
        </p:txBody>
      </p:sp>
      <p:sp>
        <p:nvSpPr>
          <p:cNvPr id="15" name="TextBox 14"/>
          <p:cNvSpPr txBox="1"/>
          <p:nvPr/>
        </p:nvSpPr>
        <p:spPr>
          <a:xfrm rot="18858113">
            <a:off x="3433110" y="4655074"/>
            <a:ext cx="2438400" cy="400110"/>
          </a:xfrm>
          <a:prstGeom prst="rect">
            <a:avLst/>
          </a:prstGeom>
          <a:noFill/>
        </p:spPr>
        <p:txBody>
          <a:bodyPr wrap="square" rtlCol="0">
            <a:spAutoFit/>
          </a:bodyPr>
          <a:lstStyle/>
          <a:p>
            <a:r>
              <a:rPr lang="en-US" sz="2000" dirty="0" smtClean="0">
                <a:solidFill>
                  <a:schemeClr val="tx1"/>
                </a:solidFill>
              </a:rPr>
              <a:t>Thrust Fault</a:t>
            </a:r>
            <a:endParaRPr lang="en-US" sz="2000" dirty="0">
              <a:solidFill>
                <a:schemeClr val="tx1"/>
              </a:solidFill>
            </a:endParaRPr>
          </a:p>
        </p:txBody>
      </p:sp>
      <p:sp>
        <p:nvSpPr>
          <p:cNvPr id="9" name="TextBox 8"/>
          <p:cNvSpPr txBox="1"/>
          <p:nvPr/>
        </p:nvSpPr>
        <p:spPr>
          <a:xfrm>
            <a:off x="3124200" y="1143000"/>
            <a:ext cx="2895600" cy="461665"/>
          </a:xfrm>
          <a:prstGeom prst="rect">
            <a:avLst/>
          </a:prstGeom>
          <a:noFill/>
        </p:spPr>
        <p:txBody>
          <a:bodyPr wrap="square" rtlCol="0">
            <a:spAutoFit/>
          </a:bodyPr>
          <a:lstStyle/>
          <a:p>
            <a:r>
              <a:rPr lang="en-US" sz="2400" dirty="0" smtClean="0">
                <a:solidFill>
                  <a:srgbClr val="C00000"/>
                </a:solidFill>
                <a:effectLst>
                  <a:outerShdw blurRad="38100" dist="38100" dir="2700000" algn="tl">
                    <a:srgbClr val="000000">
                      <a:alpha val="43137"/>
                    </a:srgbClr>
                  </a:outerShdw>
                </a:effectLst>
              </a:rPr>
              <a:t>Higher elevation</a:t>
            </a:r>
            <a:endParaRPr lang="en-US" sz="2400" dirty="0">
              <a:solidFill>
                <a:srgbClr val="C00000"/>
              </a:solidFill>
              <a:effectLst>
                <a:outerShdw blurRad="38100" dist="38100" dir="2700000" algn="tl">
                  <a:srgbClr val="000000">
                    <a:alpha val="43137"/>
                  </a:srgbClr>
                </a:outerShdw>
              </a:effectLst>
            </a:endParaRPr>
          </a:p>
        </p:txBody>
      </p:sp>
      <p:sp>
        <p:nvSpPr>
          <p:cNvPr id="10" name="TextBox 9"/>
          <p:cNvSpPr txBox="1"/>
          <p:nvPr/>
        </p:nvSpPr>
        <p:spPr>
          <a:xfrm>
            <a:off x="6324600" y="1371600"/>
            <a:ext cx="2514600" cy="461665"/>
          </a:xfrm>
          <a:prstGeom prst="rect">
            <a:avLst/>
          </a:prstGeom>
          <a:noFill/>
        </p:spPr>
        <p:txBody>
          <a:bodyPr wrap="square" rtlCol="0">
            <a:spAutoFit/>
          </a:bodyPr>
          <a:lstStyle/>
          <a:p>
            <a:r>
              <a:rPr lang="en-US" sz="2400" dirty="0" smtClean="0">
                <a:solidFill>
                  <a:srgbClr val="C00000"/>
                </a:solidFill>
                <a:effectLst>
                  <a:outerShdw blurRad="38100" dist="38100" dir="2700000" algn="tl">
                    <a:srgbClr val="000000">
                      <a:alpha val="43137"/>
                    </a:srgbClr>
                  </a:outerShdw>
                </a:effectLst>
              </a:rPr>
              <a:t>Lower elevation</a:t>
            </a:r>
            <a:endParaRPr lang="en-US" sz="2400" dirty="0">
              <a:solidFill>
                <a:srgbClr val="C0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Bigfork Chert Model3.tif"/>
          <p:cNvPicPr>
            <a:picLocks noChangeAspect="1"/>
          </p:cNvPicPr>
          <p:nvPr/>
        </p:nvPicPr>
        <p:blipFill>
          <a:blip r:embed="rId3"/>
          <a:stretch>
            <a:fillRect/>
          </a:stretch>
        </p:blipFill>
        <p:spPr>
          <a:xfrm>
            <a:off x="1149350" y="1346200"/>
            <a:ext cx="6845300" cy="4165600"/>
          </a:xfrm>
          <a:prstGeom prst="rect">
            <a:avLst/>
          </a:prstGeom>
        </p:spPr>
      </p:pic>
      <p:sp>
        <p:nvSpPr>
          <p:cNvPr id="11" name="TextBox 10"/>
          <p:cNvSpPr txBox="1"/>
          <p:nvPr/>
        </p:nvSpPr>
        <p:spPr>
          <a:xfrm rot="1414728">
            <a:off x="4566138" y="2634102"/>
            <a:ext cx="2057400" cy="400110"/>
          </a:xfrm>
          <a:prstGeom prst="rect">
            <a:avLst/>
          </a:prstGeom>
          <a:noFill/>
        </p:spPr>
        <p:txBody>
          <a:bodyPr wrap="square" rtlCol="0">
            <a:spAutoFit/>
          </a:bodyPr>
          <a:lstStyle/>
          <a:p>
            <a:r>
              <a:rPr lang="en-US" sz="2000" dirty="0" smtClean="0">
                <a:solidFill>
                  <a:schemeClr val="tx1"/>
                </a:solidFill>
              </a:rPr>
              <a:t>permeable</a:t>
            </a:r>
            <a:endParaRPr lang="en-US" sz="2000" dirty="0">
              <a:solidFill>
                <a:schemeClr val="tx1"/>
              </a:solidFill>
            </a:endParaRPr>
          </a:p>
        </p:txBody>
      </p:sp>
      <p:pic>
        <p:nvPicPr>
          <p:cNvPr id="12" name="Picture 11" descr="pipe3.tif"/>
          <p:cNvPicPr>
            <a:picLocks noChangeAspect="1"/>
          </p:cNvPicPr>
          <p:nvPr/>
        </p:nvPicPr>
        <p:blipFill>
          <a:blip r:embed="rId4"/>
          <a:stretch>
            <a:fillRect/>
          </a:stretch>
        </p:blipFill>
        <p:spPr>
          <a:xfrm>
            <a:off x="1267691" y="1216152"/>
            <a:ext cx="6733309" cy="4114800"/>
          </a:xfrm>
          <a:prstGeom prst="rect">
            <a:avLst/>
          </a:prstGeom>
        </p:spPr>
      </p:pic>
      <p:sp>
        <p:nvSpPr>
          <p:cNvPr id="5" name="TextBox 4"/>
          <p:cNvSpPr txBox="1"/>
          <p:nvPr/>
        </p:nvSpPr>
        <p:spPr>
          <a:xfrm rot="19957515">
            <a:off x="2482941" y="3357596"/>
            <a:ext cx="2438400" cy="400110"/>
          </a:xfrm>
          <a:prstGeom prst="rect">
            <a:avLst/>
          </a:prstGeom>
          <a:noFill/>
        </p:spPr>
        <p:txBody>
          <a:bodyPr wrap="square" rtlCol="0">
            <a:spAutoFit/>
          </a:bodyPr>
          <a:lstStyle/>
          <a:p>
            <a:r>
              <a:rPr lang="en-US" sz="2000" dirty="0" smtClean="0">
                <a:solidFill>
                  <a:schemeClr val="tx1"/>
                </a:solidFill>
              </a:rPr>
              <a:t>Thrust Fault</a:t>
            </a:r>
            <a:endParaRPr lang="en-US" sz="2000" dirty="0">
              <a:solidFill>
                <a:schemeClr val="tx1"/>
              </a:solidFill>
            </a:endParaRPr>
          </a:p>
        </p:txBody>
      </p:sp>
      <p:sp>
        <p:nvSpPr>
          <p:cNvPr id="15" name="TextBox 14"/>
          <p:cNvSpPr txBox="1"/>
          <p:nvPr/>
        </p:nvSpPr>
        <p:spPr>
          <a:xfrm rot="18858113">
            <a:off x="3433110" y="4655074"/>
            <a:ext cx="2438400" cy="400110"/>
          </a:xfrm>
          <a:prstGeom prst="rect">
            <a:avLst/>
          </a:prstGeom>
          <a:noFill/>
        </p:spPr>
        <p:txBody>
          <a:bodyPr wrap="square" rtlCol="0">
            <a:spAutoFit/>
          </a:bodyPr>
          <a:lstStyle/>
          <a:p>
            <a:r>
              <a:rPr lang="en-US" sz="2000" dirty="0" smtClean="0">
                <a:solidFill>
                  <a:schemeClr val="tx1"/>
                </a:solidFill>
              </a:rPr>
              <a:t>Thrust Fault</a:t>
            </a:r>
            <a:endParaRPr lang="en-US" sz="2000" dirty="0">
              <a:solidFill>
                <a:schemeClr val="tx1"/>
              </a:solidFill>
            </a:endParaRPr>
          </a:p>
        </p:txBody>
      </p:sp>
      <p:sp>
        <p:nvSpPr>
          <p:cNvPr id="13" name="Right Arrow 12"/>
          <p:cNvSpPr/>
          <p:nvPr/>
        </p:nvSpPr>
        <p:spPr bwMode="auto">
          <a:xfrm rot="6050646">
            <a:off x="5001630" y="1642673"/>
            <a:ext cx="586792" cy="229803"/>
          </a:xfrm>
          <a:prstGeom prst="rightArrow">
            <a:avLst/>
          </a:prstGeom>
          <a:solidFill>
            <a:schemeClr val="accent5">
              <a:lumMod val="50000"/>
            </a:scheme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4" name="Right Arrow 13"/>
          <p:cNvSpPr/>
          <p:nvPr/>
        </p:nvSpPr>
        <p:spPr bwMode="auto">
          <a:xfrm rot="5003373">
            <a:off x="5089349" y="2158219"/>
            <a:ext cx="394626" cy="303010"/>
          </a:xfrm>
          <a:prstGeom prst="rightArrow">
            <a:avLst/>
          </a:prstGeom>
          <a:solidFill>
            <a:schemeClr val="accent5">
              <a:lumMod val="50000"/>
            </a:scheme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6" name="Right Arrow 15"/>
          <p:cNvSpPr/>
          <p:nvPr/>
        </p:nvSpPr>
        <p:spPr bwMode="auto">
          <a:xfrm rot="20267142">
            <a:off x="5592198" y="2343232"/>
            <a:ext cx="503831" cy="237333"/>
          </a:xfrm>
          <a:prstGeom prst="rightArrow">
            <a:avLst/>
          </a:prstGeom>
          <a:solidFill>
            <a:schemeClr val="accent5">
              <a:lumMod val="50000"/>
            </a:scheme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7" name="Right Arrow 16"/>
          <p:cNvSpPr/>
          <p:nvPr/>
        </p:nvSpPr>
        <p:spPr bwMode="auto">
          <a:xfrm rot="19776082">
            <a:off x="6175557" y="1899421"/>
            <a:ext cx="1004756" cy="237333"/>
          </a:xfrm>
          <a:prstGeom prst="rightArrow">
            <a:avLst/>
          </a:prstGeom>
          <a:solidFill>
            <a:schemeClr val="accent5">
              <a:lumMod val="50000"/>
            </a:scheme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8" name="Right Arrow 17"/>
          <p:cNvSpPr/>
          <p:nvPr/>
        </p:nvSpPr>
        <p:spPr bwMode="auto">
          <a:xfrm rot="1419323">
            <a:off x="5689112" y="2728414"/>
            <a:ext cx="394626" cy="272595"/>
          </a:xfrm>
          <a:prstGeom prst="rightArrow">
            <a:avLst/>
          </a:prstGeom>
          <a:solidFill>
            <a:schemeClr val="accent5">
              <a:lumMod val="50000"/>
            </a:scheme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9" name="Right Arrow 18"/>
          <p:cNvSpPr/>
          <p:nvPr/>
        </p:nvSpPr>
        <p:spPr bwMode="auto">
          <a:xfrm rot="19335725">
            <a:off x="6344533" y="2680008"/>
            <a:ext cx="503831" cy="237333"/>
          </a:xfrm>
          <a:prstGeom prst="rightArrow">
            <a:avLst/>
          </a:prstGeom>
          <a:solidFill>
            <a:schemeClr val="accent5">
              <a:lumMod val="50000"/>
            </a:scheme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20" name="Right Arrow 19"/>
          <p:cNvSpPr/>
          <p:nvPr/>
        </p:nvSpPr>
        <p:spPr bwMode="auto">
          <a:xfrm rot="18923663">
            <a:off x="6676620" y="2078689"/>
            <a:ext cx="1004756" cy="237333"/>
          </a:xfrm>
          <a:prstGeom prst="rightArrow">
            <a:avLst/>
          </a:prstGeom>
          <a:solidFill>
            <a:schemeClr val="accent5">
              <a:lumMod val="50000"/>
            </a:scheme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21" name="TextBox 20"/>
          <p:cNvSpPr txBox="1"/>
          <p:nvPr/>
        </p:nvSpPr>
        <p:spPr>
          <a:xfrm>
            <a:off x="6324600" y="914400"/>
            <a:ext cx="2438400" cy="830997"/>
          </a:xfrm>
          <a:prstGeom prst="rect">
            <a:avLst/>
          </a:prstGeom>
          <a:noFill/>
        </p:spPr>
        <p:txBody>
          <a:bodyPr wrap="square" rtlCol="0">
            <a:spAutoFit/>
          </a:bodyPr>
          <a:lstStyle/>
          <a:p>
            <a:r>
              <a:rPr lang="en-US" sz="2400" dirty="0" smtClean="0">
                <a:solidFill>
                  <a:srgbClr val="C00000"/>
                </a:solidFill>
                <a:effectLst>
                  <a:outerShdw blurRad="38100" dist="38100" dir="2700000" algn="tl">
                    <a:srgbClr val="000000">
                      <a:alpha val="43137"/>
                    </a:srgbClr>
                  </a:outerShdw>
                </a:effectLst>
              </a:rPr>
              <a:t>Artesian Springs</a:t>
            </a:r>
            <a:endParaRPr lang="en-US" sz="2400" dirty="0">
              <a:solidFill>
                <a:srgbClr val="C0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Bigfork Chert Model3.tif"/>
          <p:cNvPicPr>
            <a:picLocks noChangeAspect="1"/>
          </p:cNvPicPr>
          <p:nvPr/>
        </p:nvPicPr>
        <p:blipFill>
          <a:blip r:embed="rId3"/>
          <a:stretch>
            <a:fillRect/>
          </a:stretch>
        </p:blipFill>
        <p:spPr>
          <a:xfrm>
            <a:off x="1149350" y="1346200"/>
            <a:ext cx="6845300" cy="4165600"/>
          </a:xfrm>
          <a:prstGeom prst="rect">
            <a:avLst/>
          </a:prstGeom>
        </p:spPr>
      </p:pic>
      <p:sp>
        <p:nvSpPr>
          <p:cNvPr id="11" name="TextBox 10"/>
          <p:cNvSpPr txBox="1"/>
          <p:nvPr/>
        </p:nvSpPr>
        <p:spPr>
          <a:xfrm rot="1414728">
            <a:off x="4566138" y="2634102"/>
            <a:ext cx="2057400" cy="400110"/>
          </a:xfrm>
          <a:prstGeom prst="rect">
            <a:avLst/>
          </a:prstGeom>
          <a:noFill/>
        </p:spPr>
        <p:txBody>
          <a:bodyPr wrap="square" rtlCol="0">
            <a:spAutoFit/>
          </a:bodyPr>
          <a:lstStyle/>
          <a:p>
            <a:r>
              <a:rPr lang="en-US" sz="2000" dirty="0" smtClean="0">
                <a:solidFill>
                  <a:schemeClr val="tx1"/>
                </a:solidFill>
              </a:rPr>
              <a:t>permeable</a:t>
            </a:r>
            <a:endParaRPr lang="en-US" sz="2000" dirty="0">
              <a:solidFill>
                <a:schemeClr val="tx1"/>
              </a:solidFill>
            </a:endParaRPr>
          </a:p>
        </p:txBody>
      </p:sp>
      <p:pic>
        <p:nvPicPr>
          <p:cNvPr id="12" name="Picture 11" descr="pipe3.tif"/>
          <p:cNvPicPr>
            <a:picLocks noChangeAspect="1"/>
          </p:cNvPicPr>
          <p:nvPr/>
        </p:nvPicPr>
        <p:blipFill>
          <a:blip r:embed="rId4"/>
          <a:stretch>
            <a:fillRect/>
          </a:stretch>
        </p:blipFill>
        <p:spPr>
          <a:xfrm>
            <a:off x="1267691" y="1216152"/>
            <a:ext cx="6733309" cy="4114800"/>
          </a:xfrm>
          <a:prstGeom prst="rect">
            <a:avLst/>
          </a:prstGeom>
        </p:spPr>
      </p:pic>
      <p:sp>
        <p:nvSpPr>
          <p:cNvPr id="5" name="TextBox 4"/>
          <p:cNvSpPr txBox="1"/>
          <p:nvPr/>
        </p:nvSpPr>
        <p:spPr>
          <a:xfrm rot="19957515">
            <a:off x="2482941" y="3357596"/>
            <a:ext cx="2438400" cy="400110"/>
          </a:xfrm>
          <a:prstGeom prst="rect">
            <a:avLst/>
          </a:prstGeom>
          <a:noFill/>
        </p:spPr>
        <p:txBody>
          <a:bodyPr wrap="square" rtlCol="0">
            <a:spAutoFit/>
          </a:bodyPr>
          <a:lstStyle/>
          <a:p>
            <a:r>
              <a:rPr lang="en-US" sz="2000" dirty="0" smtClean="0">
                <a:solidFill>
                  <a:schemeClr val="tx1"/>
                </a:solidFill>
              </a:rPr>
              <a:t>Thrust Fault</a:t>
            </a:r>
            <a:endParaRPr lang="en-US" sz="2000" dirty="0">
              <a:solidFill>
                <a:schemeClr val="tx1"/>
              </a:solidFill>
            </a:endParaRPr>
          </a:p>
        </p:txBody>
      </p:sp>
      <p:sp>
        <p:nvSpPr>
          <p:cNvPr id="15" name="TextBox 14"/>
          <p:cNvSpPr txBox="1"/>
          <p:nvPr/>
        </p:nvSpPr>
        <p:spPr>
          <a:xfrm rot="18858113">
            <a:off x="3433110" y="4655074"/>
            <a:ext cx="2438400" cy="400110"/>
          </a:xfrm>
          <a:prstGeom prst="rect">
            <a:avLst/>
          </a:prstGeom>
          <a:noFill/>
        </p:spPr>
        <p:txBody>
          <a:bodyPr wrap="square" rtlCol="0">
            <a:spAutoFit/>
          </a:bodyPr>
          <a:lstStyle/>
          <a:p>
            <a:r>
              <a:rPr lang="en-US" sz="2000" dirty="0" smtClean="0">
                <a:solidFill>
                  <a:schemeClr val="tx1"/>
                </a:solidFill>
              </a:rPr>
              <a:t>Thrust Fault</a:t>
            </a:r>
            <a:endParaRPr lang="en-US" sz="2000" dirty="0">
              <a:solidFill>
                <a:schemeClr val="tx1"/>
              </a:solidFill>
            </a:endParaRPr>
          </a:p>
        </p:txBody>
      </p:sp>
      <p:sp>
        <p:nvSpPr>
          <p:cNvPr id="13" name="Right Arrow 12"/>
          <p:cNvSpPr/>
          <p:nvPr/>
        </p:nvSpPr>
        <p:spPr bwMode="auto">
          <a:xfrm rot="6050646">
            <a:off x="5001630" y="1642673"/>
            <a:ext cx="586792" cy="229803"/>
          </a:xfrm>
          <a:prstGeom prst="rightArrow">
            <a:avLst/>
          </a:prstGeom>
          <a:solidFill>
            <a:schemeClr val="accent5">
              <a:lumMod val="50000"/>
            </a:scheme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4" name="Right Arrow 13"/>
          <p:cNvSpPr/>
          <p:nvPr/>
        </p:nvSpPr>
        <p:spPr bwMode="auto">
          <a:xfrm rot="5003373">
            <a:off x="5089349" y="2158219"/>
            <a:ext cx="394626" cy="303010"/>
          </a:xfrm>
          <a:prstGeom prst="rightArrow">
            <a:avLst/>
          </a:prstGeom>
          <a:solidFill>
            <a:srgbClr val="FF66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6" name="Right Arrow 15"/>
          <p:cNvSpPr/>
          <p:nvPr/>
        </p:nvSpPr>
        <p:spPr bwMode="auto">
          <a:xfrm rot="20267142">
            <a:off x="5592198" y="2343232"/>
            <a:ext cx="503831" cy="237333"/>
          </a:xfrm>
          <a:prstGeom prst="rightArrow">
            <a:avLst/>
          </a:prstGeom>
          <a:solidFill>
            <a:srgbClr val="FF4A0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7" name="Right Arrow 16"/>
          <p:cNvSpPr/>
          <p:nvPr/>
        </p:nvSpPr>
        <p:spPr bwMode="auto">
          <a:xfrm rot="19776082">
            <a:off x="6175557" y="1899421"/>
            <a:ext cx="1004756" cy="237333"/>
          </a:xfrm>
          <a:prstGeom prst="rightArrow">
            <a:avLst/>
          </a:prstGeom>
          <a:solidFill>
            <a:srgbClr val="FF66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8" name="Right Arrow 17"/>
          <p:cNvSpPr/>
          <p:nvPr/>
        </p:nvSpPr>
        <p:spPr bwMode="auto">
          <a:xfrm rot="1419323">
            <a:off x="5689112" y="2728414"/>
            <a:ext cx="394626" cy="272595"/>
          </a:xfrm>
          <a:prstGeom prst="rightArrow">
            <a:avLst/>
          </a:prstGeom>
          <a:solidFill>
            <a:srgbClr val="FF0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9" name="Right Arrow 18"/>
          <p:cNvSpPr/>
          <p:nvPr/>
        </p:nvSpPr>
        <p:spPr bwMode="auto">
          <a:xfrm rot="19335725">
            <a:off x="6344533" y="2680008"/>
            <a:ext cx="503831" cy="237333"/>
          </a:xfrm>
          <a:prstGeom prst="rightArrow">
            <a:avLst/>
          </a:prstGeom>
          <a:solidFill>
            <a:srgbClr val="FF0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20" name="Right Arrow 19"/>
          <p:cNvSpPr/>
          <p:nvPr/>
        </p:nvSpPr>
        <p:spPr bwMode="auto">
          <a:xfrm rot="18923663">
            <a:off x="6676620" y="2078689"/>
            <a:ext cx="1004756" cy="237333"/>
          </a:xfrm>
          <a:prstGeom prst="rightArrow">
            <a:avLst/>
          </a:prstGeom>
          <a:solidFill>
            <a:srgbClr val="FF4A0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21" name="TextBox 20"/>
          <p:cNvSpPr txBox="1"/>
          <p:nvPr/>
        </p:nvSpPr>
        <p:spPr>
          <a:xfrm>
            <a:off x="6324600" y="914400"/>
            <a:ext cx="2438400" cy="830997"/>
          </a:xfrm>
          <a:prstGeom prst="rect">
            <a:avLst/>
          </a:prstGeom>
          <a:noFill/>
        </p:spPr>
        <p:txBody>
          <a:bodyPr wrap="square" rtlCol="0">
            <a:spAutoFit/>
          </a:bodyPr>
          <a:lstStyle/>
          <a:p>
            <a:r>
              <a:rPr lang="en-US" sz="2400" dirty="0" smtClean="0">
                <a:solidFill>
                  <a:srgbClr val="C00000"/>
                </a:solidFill>
                <a:effectLst>
                  <a:outerShdw blurRad="38100" dist="38100" dir="2700000" algn="tl">
                    <a:srgbClr val="000000">
                      <a:alpha val="43137"/>
                    </a:srgbClr>
                  </a:outerShdw>
                </a:effectLst>
              </a:rPr>
              <a:t>Artesian Hot Springs</a:t>
            </a:r>
            <a:endParaRPr lang="en-US" sz="2400" dirty="0">
              <a:solidFill>
                <a:srgbClr val="C0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Bigfork Chert Model3.tif"/>
          <p:cNvPicPr>
            <a:picLocks noChangeAspect="1"/>
          </p:cNvPicPr>
          <p:nvPr/>
        </p:nvPicPr>
        <p:blipFill>
          <a:blip r:embed="rId3"/>
          <a:stretch>
            <a:fillRect/>
          </a:stretch>
        </p:blipFill>
        <p:spPr>
          <a:xfrm>
            <a:off x="1149350" y="1346200"/>
            <a:ext cx="6845300" cy="4165600"/>
          </a:xfrm>
          <a:prstGeom prst="rect">
            <a:avLst/>
          </a:prstGeom>
        </p:spPr>
      </p:pic>
      <p:sp>
        <p:nvSpPr>
          <p:cNvPr id="11" name="TextBox 10"/>
          <p:cNvSpPr txBox="1"/>
          <p:nvPr/>
        </p:nvSpPr>
        <p:spPr>
          <a:xfrm rot="1414728">
            <a:off x="4566138" y="2634102"/>
            <a:ext cx="2057400" cy="400110"/>
          </a:xfrm>
          <a:prstGeom prst="rect">
            <a:avLst/>
          </a:prstGeom>
          <a:noFill/>
        </p:spPr>
        <p:txBody>
          <a:bodyPr wrap="square" rtlCol="0">
            <a:spAutoFit/>
          </a:bodyPr>
          <a:lstStyle/>
          <a:p>
            <a:r>
              <a:rPr lang="en-US" sz="2000" dirty="0" smtClean="0">
                <a:solidFill>
                  <a:schemeClr val="tx1"/>
                </a:solidFill>
              </a:rPr>
              <a:t>permeable</a:t>
            </a:r>
            <a:endParaRPr lang="en-US" sz="2000" dirty="0">
              <a:solidFill>
                <a:schemeClr val="tx1"/>
              </a:solidFill>
            </a:endParaRPr>
          </a:p>
        </p:txBody>
      </p:sp>
      <p:pic>
        <p:nvPicPr>
          <p:cNvPr id="12" name="Picture 11" descr="pipe3.tif"/>
          <p:cNvPicPr>
            <a:picLocks noChangeAspect="1"/>
          </p:cNvPicPr>
          <p:nvPr/>
        </p:nvPicPr>
        <p:blipFill>
          <a:blip r:embed="rId4"/>
          <a:stretch>
            <a:fillRect/>
          </a:stretch>
        </p:blipFill>
        <p:spPr>
          <a:xfrm>
            <a:off x="1267691" y="1216152"/>
            <a:ext cx="6733309" cy="4114800"/>
          </a:xfrm>
          <a:prstGeom prst="rect">
            <a:avLst/>
          </a:prstGeom>
        </p:spPr>
      </p:pic>
      <p:sp>
        <p:nvSpPr>
          <p:cNvPr id="5" name="TextBox 4"/>
          <p:cNvSpPr txBox="1"/>
          <p:nvPr/>
        </p:nvSpPr>
        <p:spPr>
          <a:xfrm rot="19957515">
            <a:off x="2482941" y="3357596"/>
            <a:ext cx="2438400" cy="400110"/>
          </a:xfrm>
          <a:prstGeom prst="rect">
            <a:avLst/>
          </a:prstGeom>
          <a:noFill/>
        </p:spPr>
        <p:txBody>
          <a:bodyPr wrap="square" rtlCol="0">
            <a:spAutoFit/>
          </a:bodyPr>
          <a:lstStyle/>
          <a:p>
            <a:r>
              <a:rPr lang="en-US" sz="2000" dirty="0" smtClean="0">
                <a:solidFill>
                  <a:schemeClr val="tx1"/>
                </a:solidFill>
              </a:rPr>
              <a:t>Thrust Fault</a:t>
            </a:r>
            <a:endParaRPr lang="en-US" sz="2000" dirty="0">
              <a:solidFill>
                <a:schemeClr val="tx1"/>
              </a:solidFill>
            </a:endParaRPr>
          </a:p>
        </p:txBody>
      </p:sp>
      <p:sp>
        <p:nvSpPr>
          <p:cNvPr id="15" name="TextBox 14"/>
          <p:cNvSpPr txBox="1"/>
          <p:nvPr/>
        </p:nvSpPr>
        <p:spPr>
          <a:xfrm rot="18858113">
            <a:off x="3433110" y="4655074"/>
            <a:ext cx="2438400" cy="400110"/>
          </a:xfrm>
          <a:prstGeom prst="rect">
            <a:avLst/>
          </a:prstGeom>
          <a:noFill/>
        </p:spPr>
        <p:txBody>
          <a:bodyPr wrap="square" rtlCol="0">
            <a:spAutoFit/>
          </a:bodyPr>
          <a:lstStyle/>
          <a:p>
            <a:r>
              <a:rPr lang="en-US" sz="2000" dirty="0" smtClean="0">
                <a:solidFill>
                  <a:schemeClr val="tx1"/>
                </a:solidFill>
              </a:rPr>
              <a:t>Thrust Fault</a:t>
            </a:r>
            <a:endParaRPr lang="en-US" sz="2000" dirty="0">
              <a:solidFill>
                <a:schemeClr val="tx1"/>
              </a:solidFill>
            </a:endParaRPr>
          </a:p>
        </p:txBody>
      </p:sp>
      <p:sp>
        <p:nvSpPr>
          <p:cNvPr id="13" name="Right Arrow 12"/>
          <p:cNvSpPr/>
          <p:nvPr/>
        </p:nvSpPr>
        <p:spPr bwMode="auto">
          <a:xfrm rot="6050646">
            <a:off x="5001630" y="1642673"/>
            <a:ext cx="586792" cy="229803"/>
          </a:xfrm>
          <a:prstGeom prst="rightArrow">
            <a:avLst/>
          </a:prstGeom>
          <a:solidFill>
            <a:schemeClr val="accent5">
              <a:lumMod val="50000"/>
            </a:scheme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4" name="Right Arrow 13"/>
          <p:cNvSpPr/>
          <p:nvPr/>
        </p:nvSpPr>
        <p:spPr bwMode="auto">
          <a:xfrm rot="5003373">
            <a:off x="5089349" y="2158219"/>
            <a:ext cx="394626" cy="303010"/>
          </a:xfrm>
          <a:prstGeom prst="rightArrow">
            <a:avLst/>
          </a:prstGeom>
          <a:solidFill>
            <a:srgbClr val="FF66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6" name="Right Arrow 15"/>
          <p:cNvSpPr/>
          <p:nvPr/>
        </p:nvSpPr>
        <p:spPr bwMode="auto">
          <a:xfrm rot="20267142">
            <a:off x="5592198" y="2343232"/>
            <a:ext cx="503831" cy="237333"/>
          </a:xfrm>
          <a:prstGeom prst="rightArrow">
            <a:avLst/>
          </a:prstGeom>
          <a:solidFill>
            <a:srgbClr val="FF4A0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7" name="Right Arrow 16"/>
          <p:cNvSpPr/>
          <p:nvPr/>
        </p:nvSpPr>
        <p:spPr bwMode="auto">
          <a:xfrm rot="19776082">
            <a:off x="6175557" y="1899421"/>
            <a:ext cx="1004756" cy="237333"/>
          </a:xfrm>
          <a:prstGeom prst="rightArrow">
            <a:avLst/>
          </a:prstGeom>
          <a:solidFill>
            <a:srgbClr val="FF66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8" name="Right Arrow 17"/>
          <p:cNvSpPr/>
          <p:nvPr/>
        </p:nvSpPr>
        <p:spPr bwMode="auto">
          <a:xfrm rot="1419323">
            <a:off x="5689112" y="2728414"/>
            <a:ext cx="394626" cy="272595"/>
          </a:xfrm>
          <a:prstGeom prst="rightArrow">
            <a:avLst/>
          </a:prstGeom>
          <a:solidFill>
            <a:srgbClr val="FF0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9" name="Right Arrow 18"/>
          <p:cNvSpPr/>
          <p:nvPr/>
        </p:nvSpPr>
        <p:spPr bwMode="auto">
          <a:xfrm rot="19335725">
            <a:off x="6344533" y="2680008"/>
            <a:ext cx="503831" cy="237333"/>
          </a:xfrm>
          <a:prstGeom prst="rightArrow">
            <a:avLst/>
          </a:prstGeom>
          <a:solidFill>
            <a:srgbClr val="FF0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20" name="Right Arrow 19"/>
          <p:cNvSpPr/>
          <p:nvPr/>
        </p:nvSpPr>
        <p:spPr bwMode="auto">
          <a:xfrm rot="18923663">
            <a:off x="6676620" y="2078689"/>
            <a:ext cx="1004756" cy="237333"/>
          </a:xfrm>
          <a:prstGeom prst="rightArrow">
            <a:avLst/>
          </a:prstGeom>
          <a:solidFill>
            <a:srgbClr val="FF4A0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21" name="TextBox 20"/>
          <p:cNvSpPr txBox="1"/>
          <p:nvPr/>
        </p:nvSpPr>
        <p:spPr>
          <a:xfrm>
            <a:off x="6400800" y="1143000"/>
            <a:ext cx="1752600" cy="461665"/>
          </a:xfrm>
          <a:prstGeom prst="rect">
            <a:avLst/>
          </a:prstGeom>
          <a:noFill/>
        </p:spPr>
        <p:txBody>
          <a:bodyPr wrap="square" rtlCol="0">
            <a:spAutoFit/>
          </a:bodyPr>
          <a:lstStyle/>
          <a:p>
            <a:r>
              <a:rPr lang="en-US" sz="2400" dirty="0" smtClean="0">
                <a:solidFill>
                  <a:srgbClr val="C00000"/>
                </a:solidFill>
                <a:effectLst>
                  <a:outerShdw blurRad="38100" dist="38100" dir="2700000" algn="tl">
                    <a:srgbClr val="000000">
                      <a:alpha val="43137"/>
                    </a:srgbClr>
                  </a:outerShdw>
                </a:effectLst>
              </a:rPr>
              <a:t>140-150</a:t>
            </a:r>
            <a:r>
              <a:rPr lang="en-US" sz="2400" baseline="30000" dirty="0" smtClean="0">
                <a:solidFill>
                  <a:srgbClr val="C00000"/>
                </a:solidFill>
                <a:effectLst>
                  <a:outerShdw blurRad="38100" dist="38100" dir="2700000" algn="tl">
                    <a:srgbClr val="000000">
                      <a:alpha val="43137"/>
                    </a:srgbClr>
                  </a:outerShdw>
                </a:effectLst>
              </a:rPr>
              <a:t>o</a:t>
            </a:r>
            <a:r>
              <a:rPr lang="en-US" sz="2400" dirty="0" smtClean="0">
                <a:solidFill>
                  <a:srgbClr val="C00000"/>
                </a:solidFill>
                <a:effectLst>
                  <a:outerShdw blurRad="38100" dist="38100" dir="2700000" algn="tl">
                    <a:srgbClr val="000000">
                      <a:alpha val="43137"/>
                    </a:srgbClr>
                  </a:outerShdw>
                </a:effectLst>
              </a:rPr>
              <a:t> F</a:t>
            </a:r>
            <a:endParaRPr lang="en-US" sz="2400" dirty="0">
              <a:solidFill>
                <a:srgbClr val="C0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Bigfork Chert Model3.tif"/>
          <p:cNvPicPr>
            <a:picLocks noChangeAspect="1"/>
          </p:cNvPicPr>
          <p:nvPr/>
        </p:nvPicPr>
        <p:blipFill>
          <a:blip r:embed="rId3"/>
          <a:stretch>
            <a:fillRect/>
          </a:stretch>
        </p:blipFill>
        <p:spPr>
          <a:xfrm>
            <a:off x="1149350" y="1346200"/>
            <a:ext cx="6845300" cy="4165600"/>
          </a:xfrm>
          <a:prstGeom prst="rect">
            <a:avLst/>
          </a:prstGeom>
        </p:spPr>
      </p:pic>
      <p:sp>
        <p:nvSpPr>
          <p:cNvPr id="11" name="TextBox 10"/>
          <p:cNvSpPr txBox="1"/>
          <p:nvPr/>
        </p:nvSpPr>
        <p:spPr>
          <a:xfrm rot="1414728">
            <a:off x="4566138" y="2634102"/>
            <a:ext cx="2057400" cy="400110"/>
          </a:xfrm>
          <a:prstGeom prst="rect">
            <a:avLst/>
          </a:prstGeom>
          <a:noFill/>
        </p:spPr>
        <p:txBody>
          <a:bodyPr wrap="square" rtlCol="0">
            <a:spAutoFit/>
          </a:bodyPr>
          <a:lstStyle/>
          <a:p>
            <a:r>
              <a:rPr lang="en-US" sz="2000" dirty="0" smtClean="0">
                <a:solidFill>
                  <a:schemeClr val="tx1"/>
                </a:solidFill>
              </a:rPr>
              <a:t>permeable</a:t>
            </a:r>
            <a:endParaRPr lang="en-US" sz="2000" dirty="0">
              <a:solidFill>
                <a:schemeClr val="tx1"/>
              </a:solidFill>
            </a:endParaRPr>
          </a:p>
        </p:txBody>
      </p:sp>
      <p:pic>
        <p:nvPicPr>
          <p:cNvPr id="12" name="Picture 11" descr="pipe3.tif"/>
          <p:cNvPicPr>
            <a:picLocks noChangeAspect="1"/>
          </p:cNvPicPr>
          <p:nvPr/>
        </p:nvPicPr>
        <p:blipFill>
          <a:blip r:embed="rId4"/>
          <a:stretch>
            <a:fillRect/>
          </a:stretch>
        </p:blipFill>
        <p:spPr>
          <a:xfrm>
            <a:off x="1267691" y="1216152"/>
            <a:ext cx="6733309" cy="4114800"/>
          </a:xfrm>
          <a:prstGeom prst="rect">
            <a:avLst/>
          </a:prstGeom>
        </p:spPr>
      </p:pic>
      <p:sp>
        <p:nvSpPr>
          <p:cNvPr id="5" name="TextBox 4"/>
          <p:cNvSpPr txBox="1"/>
          <p:nvPr/>
        </p:nvSpPr>
        <p:spPr>
          <a:xfrm rot="19957515">
            <a:off x="2482941" y="3357596"/>
            <a:ext cx="2438400" cy="400110"/>
          </a:xfrm>
          <a:prstGeom prst="rect">
            <a:avLst/>
          </a:prstGeom>
          <a:noFill/>
        </p:spPr>
        <p:txBody>
          <a:bodyPr wrap="square" rtlCol="0">
            <a:spAutoFit/>
          </a:bodyPr>
          <a:lstStyle/>
          <a:p>
            <a:r>
              <a:rPr lang="en-US" sz="2000" dirty="0" smtClean="0">
                <a:solidFill>
                  <a:schemeClr val="tx1"/>
                </a:solidFill>
              </a:rPr>
              <a:t>Thrust Fault</a:t>
            </a:r>
            <a:endParaRPr lang="en-US" sz="2000" dirty="0">
              <a:solidFill>
                <a:schemeClr val="tx1"/>
              </a:solidFill>
            </a:endParaRPr>
          </a:p>
        </p:txBody>
      </p:sp>
      <p:sp>
        <p:nvSpPr>
          <p:cNvPr id="15" name="TextBox 14"/>
          <p:cNvSpPr txBox="1"/>
          <p:nvPr/>
        </p:nvSpPr>
        <p:spPr>
          <a:xfrm rot="18858113">
            <a:off x="3433110" y="4655074"/>
            <a:ext cx="2438400" cy="400110"/>
          </a:xfrm>
          <a:prstGeom prst="rect">
            <a:avLst/>
          </a:prstGeom>
          <a:noFill/>
        </p:spPr>
        <p:txBody>
          <a:bodyPr wrap="square" rtlCol="0">
            <a:spAutoFit/>
          </a:bodyPr>
          <a:lstStyle/>
          <a:p>
            <a:r>
              <a:rPr lang="en-US" sz="2000" dirty="0" smtClean="0">
                <a:solidFill>
                  <a:schemeClr val="tx1"/>
                </a:solidFill>
              </a:rPr>
              <a:t>Thrust Fault</a:t>
            </a:r>
            <a:endParaRPr lang="en-US" sz="2000" dirty="0">
              <a:solidFill>
                <a:schemeClr val="tx1"/>
              </a:solidFill>
            </a:endParaRPr>
          </a:p>
        </p:txBody>
      </p:sp>
      <p:sp>
        <p:nvSpPr>
          <p:cNvPr id="13" name="Right Arrow 12"/>
          <p:cNvSpPr/>
          <p:nvPr/>
        </p:nvSpPr>
        <p:spPr bwMode="auto">
          <a:xfrm rot="6050646">
            <a:off x="5001630" y="1642673"/>
            <a:ext cx="586792" cy="229803"/>
          </a:xfrm>
          <a:prstGeom prst="rightArrow">
            <a:avLst/>
          </a:prstGeom>
          <a:solidFill>
            <a:schemeClr val="accent5">
              <a:lumMod val="50000"/>
            </a:scheme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4" name="Right Arrow 13"/>
          <p:cNvSpPr/>
          <p:nvPr/>
        </p:nvSpPr>
        <p:spPr bwMode="auto">
          <a:xfrm rot="5003373">
            <a:off x="5089349" y="2158219"/>
            <a:ext cx="394626" cy="303010"/>
          </a:xfrm>
          <a:prstGeom prst="rightArrow">
            <a:avLst/>
          </a:prstGeom>
          <a:solidFill>
            <a:srgbClr val="FF66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6" name="Right Arrow 15"/>
          <p:cNvSpPr/>
          <p:nvPr/>
        </p:nvSpPr>
        <p:spPr bwMode="auto">
          <a:xfrm rot="20267142">
            <a:off x="5592198" y="2343232"/>
            <a:ext cx="503831" cy="237333"/>
          </a:xfrm>
          <a:prstGeom prst="rightArrow">
            <a:avLst/>
          </a:prstGeom>
          <a:solidFill>
            <a:srgbClr val="FF4A0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7" name="Right Arrow 16"/>
          <p:cNvSpPr/>
          <p:nvPr/>
        </p:nvSpPr>
        <p:spPr bwMode="auto">
          <a:xfrm rot="19776082">
            <a:off x="6175557" y="1899421"/>
            <a:ext cx="1004756" cy="237333"/>
          </a:xfrm>
          <a:prstGeom prst="rightArrow">
            <a:avLst/>
          </a:prstGeom>
          <a:solidFill>
            <a:srgbClr val="FF66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8" name="Right Arrow 17"/>
          <p:cNvSpPr/>
          <p:nvPr/>
        </p:nvSpPr>
        <p:spPr bwMode="auto">
          <a:xfrm rot="1419323">
            <a:off x="5689112" y="2728414"/>
            <a:ext cx="394626" cy="272595"/>
          </a:xfrm>
          <a:prstGeom prst="rightArrow">
            <a:avLst/>
          </a:prstGeom>
          <a:solidFill>
            <a:srgbClr val="FF0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9" name="Right Arrow 18"/>
          <p:cNvSpPr/>
          <p:nvPr/>
        </p:nvSpPr>
        <p:spPr bwMode="auto">
          <a:xfrm rot="19335725">
            <a:off x="6344533" y="2680008"/>
            <a:ext cx="503831" cy="237333"/>
          </a:xfrm>
          <a:prstGeom prst="rightArrow">
            <a:avLst/>
          </a:prstGeom>
          <a:solidFill>
            <a:srgbClr val="FF0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20" name="Right Arrow 19"/>
          <p:cNvSpPr/>
          <p:nvPr/>
        </p:nvSpPr>
        <p:spPr bwMode="auto">
          <a:xfrm rot="18923663">
            <a:off x="6676620" y="2078689"/>
            <a:ext cx="1004756" cy="237333"/>
          </a:xfrm>
          <a:prstGeom prst="rightArrow">
            <a:avLst/>
          </a:prstGeom>
          <a:solidFill>
            <a:srgbClr val="FF4A0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21" name="TextBox 20"/>
          <p:cNvSpPr txBox="1"/>
          <p:nvPr/>
        </p:nvSpPr>
        <p:spPr>
          <a:xfrm>
            <a:off x="4953000" y="762000"/>
            <a:ext cx="2438400" cy="461665"/>
          </a:xfrm>
          <a:prstGeom prst="rect">
            <a:avLst/>
          </a:prstGeom>
          <a:noFill/>
        </p:spPr>
        <p:txBody>
          <a:bodyPr wrap="square" rtlCol="0">
            <a:spAutoFit/>
          </a:bodyPr>
          <a:lstStyle/>
          <a:p>
            <a:r>
              <a:rPr lang="en-US" sz="2400" dirty="0" smtClean="0">
                <a:solidFill>
                  <a:srgbClr val="C00000"/>
                </a:solidFill>
                <a:effectLst>
                  <a:outerShdw blurRad="38100" dist="38100" dir="2700000" algn="tl">
                    <a:srgbClr val="000000">
                      <a:alpha val="43137"/>
                    </a:srgbClr>
                  </a:outerShdw>
                </a:effectLst>
              </a:rPr>
              <a:t>Convection</a:t>
            </a:r>
            <a:endParaRPr lang="en-US" sz="2400" dirty="0">
              <a:solidFill>
                <a:srgbClr val="C00000"/>
              </a:solidFill>
              <a:effectLst>
                <a:outerShdw blurRad="38100" dist="38100" dir="2700000" algn="tl">
                  <a:srgbClr val="000000">
                    <a:alpha val="43137"/>
                  </a:srgbClr>
                </a:outerShdw>
              </a:effectLst>
            </a:endParaRPr>
          </a:p>
        </p:txBody>
      </p:sp>
      <p:cxnSp>
        <p:nvCxnSpPr>
          <p:cNvPr id="24" name="Straight Arrow Connector 23"/>
          <p:cNvCxnSpPr/>
          <p:nvPr/>
        </p:nvCxnSpPr>
        <p:spPr bwMode="auto">
          <a:xfrm rot="16200000" flipH="1">
            <a:off x="5904706" y="1258094"/>
            <a:ext cx="762794" cy="685006"/>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5400000" algn="t" rotWithShape="0">
              <a:prstClr val="black">
                <a:alpha val="40000"/>
              </a:prstClr>
            </a:outerShdw>
          </a:effectLst>
        </p:spPr>
      </p:cxnSp>
      <p:cxnSp>
        <p:nvCxnSpPr>
          <p:cNvPr id="28" name="Straight Arrow Connector 27"/>
          <p:cNvCxnSpPr/>
          <p:nvPr/>
        </p:nvCxnSpPr>
        <p:spPr bwMode="auto">
          <a:xfrm rot="16200000" flipH="1">
            <a:off x="6514306" y="1258094"/>
            <a:ext cx="838994" cy="761206"/>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5400000" algn="t" rotWithShape="0">
              <a:prstClr val="black">
                <a:alpha val="40000"/>
              </a:prstClr>
            </a:outerShdw>
          </a:effectLst>
        </p:spPr>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ot Springs 06 DBH"/>
          <p:cNvPicPr>
            <a:picLocks noChangeAspect="1" noChangeArrowheads="1"/>
          </p:cNvPicPr>
          <p:nvPr/>
        </p:nvPicPr>
        <p:blipFill>
          <a:blip r:embed="rId3"/>
          <a:srcRect/>
          <a:stretch>
            <a:fillRect/>
          </a:stretch>
        </p:blipFill>
        <p:spPr bwMode="auto">
          <a:xfrm>
            <a:off x="0" y="0"/>
            <a:ext cx="10210800" cy="6843713"/>
          </a:xfrm>
          <a:prstGeom prst="rect">
            <a:avLst/>
          </a:prstGeom>
          <a:noFill/>
          <a:ln w="9525">
            <a:noFill/>
            <a:miter lim="800000"/>
            <a:headEnd/>
            <a:tailEnd/>
          </a:ln>
        </p:spPr>
      </p:pic>
      <p:sp>
        <p:nvSpPr>
          <p:cNvPr id="3" name="TextBox 2"/>
          <p:cNvSpPr txBox="1"/>
          <p:nvPr/>
        </p:nvSpPr>
        <p:spPr>
          <a:xfrm>
            <a:off x="2057400" y="2905780"/>
            <a:ext cx="26670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Ancient tufa</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Bigfork Chert Model3.tif"/>
          <p:cNvPicPr>
            <a:picLocks noChangeAspect="1"/>
          </p:cNvPicPr>
          <p:nvPr/>
        </p:nvPicPr>
        <p:blipFill>
          <a:blip r:embed="rId3"/>
          <a:stretch>
            <a:fillRect/>
          </a:stretch>
        </p:blipFill>
        <p:spPr>
          <a:xfrm>
            <a:off x="1149350" y="1346200"/>
            <a:ext cx="6845300" cy="4165600"/>
          </a:xfrm>
          <a:prstGeom prst="rect">
            <a:avLst/>
          </a:prstGeom>
        </p:spPr>
      </p:pic>
      <p:sp>
        <p:nvSpPr>
          <p:cNvPr id="11" name="TextBox 10"/>
          <p:cNvSpPr txBox="1"/>
          <p:nvPr/>
        </p:nvSpPr>
        <p:spPr>
          <a:xfrm rot="1414728">
            <a:off x="4566138" y="2634102"/>
            <a:ext cx="2057400" cy="400110"/>
          </a:xfrm>
          <a:prstGeom prst="rect">
            <a:avLst/>
          </a:prstGeom>
          <a:noFill/>
        </p:spPr>
        <p:txBody>
          <a:bodyPr wrap="square" rtlCol="0">
            <a:spAutoFit/>
          </a:bodyPr>
          <a:lstStyle/>
          <a:p>
            <a:r>
              <a:rPr lang="en-US" sz="2000" dirty="0" smtClean="0">
                <a:solidFill>
                  <a:schemeClr val="tx1"/>
                </a:solidFill>
              </a:rPr>
              <a:t>permeable</a:t>
            </a:r>
            <a:endParaRPr lang="en-US" sz="2000" dirty="0">
              <a:solidFill>
                <a:schemeClr val="tx1"/>
              </a:solidFill>
            </a:endParaRPr>
          </a:p>
        </p:txBody>
      </p:sp>
      <p:pic>
        <p:nvPicPr>
          <p:cNvPr id="12" name="Picture 11" descr="pipe3.tif"/>
          <p:cNvPicPr>
            <a:picLocks noChangeAspect="1"/>
          </p:cNvPicPr>
          <p:nvPr/>
        </p:nvPicPr>
        <p:blipFill>
          <a:blip r:embed="rId4"/>
          <a:stretch>
            <a:fillRect/>
          </a:stretch>
        </p:blipFill>
        <p:spPr>
          <a:xfrm>
            <a:off x="1267691" y="1216152"/>
            <a:ext cx="6733309" cy="4114800"/>
          </a:xfrm>
          <a:prstGeom prst="rect">
            <a:avLst/>
          </a:prstGeom>
          <a:ln cap="rnd">
            <a:solidFill>
              <a:schemeClr val="tx1"/>
            </a:solidFill>
          </a:ln>
        </p:spPr>
      </p:pic>
      <p:sp>
        <p:nvSpPr>
          <p:cNvPr id="5" name="TextBox 4"/>
          <p:cNvSpPr txBox="1"/>
          <p:nvPr/>
        </p:nvSpPr>
        <p:spPr>
          <a:xfrm rot="19957515">
            <a:off x="2482941" y="3357596"/>
            <a:ext cx="2438400" cy="400110"/>
          </a:xfrm>
          <a:prstGeom prst="rect">
            <a:avLst/>
          </a:prstGeom>
          <a:noFill/>
        </p:spPr>
        <p:txBody>
          <a:bodyPr wrap="square" rtlCol="0">
            <a:spAutoFit/>
          </a:bodyPr>
          <a:lstStyle/>
          <a:p>
            <a:r>
              <a:rPr lang="en-US" sz="2000" dirty="0" smtClean="0">
                <a:solidFill>
                  <a:schemeClr val="tx1"/>
                </a:solidFill>
              </a:rPr>
              <a:t>Thrust Fault</a:t>
            </a:r>
            <a:endParaRPr lang="en-US" sz="2000" dirty="0">
              <a:solidFill>
                <a:schemeClr val="tx1"/>
              </a:solidFill>
            </a:endParaRPr>
          </a:p>
        </p:txBody>
      </p:sp>
      <p:sp>
        <p:nvSpPr>
          <p:cNvPr id="15" name="TextBox 14"/>
          <p:cNvSpPr txBox="1"/>
          <p:nvPr/>
        </p:nvSpPr>
        <p:spPr>
          <a:xfrm rot="18858113">
            <a:off x="3433110" y="4655074"/>
            <a:ext cx="2438400" cy="400110"/>
          </a:xfrm>
          <a:prstGeom prst="rect">
            <a:avLst/>
          </a:prstGeom>
          <a:noFill/>
        </p:spPr>
        <p:txBody>
          <a:bodyPr wrap="square" rtlCol="0">
            <a:spAutoFit/>
          </a:bodyPr>
          <a:lstStyle/>
          <a:p>
            <a:r>
              <a:rPr lang="en-US" sz="2000" dirty="0" smtClean="0">
                <a:solidFill>
                  <a:schemeClr val="tx1"/>
                </a:solidFill>
              </a:rPr>
              <a:t>Thrust Fault</a:t>
            </a:r>
            <a:endParaRPr lang="en-US" sz="2000" dirty="0">
              <a:solidFill>
                <a:schemeClr val="tx1"/>
              </a:solidFill>
            </a:endParaRPr>
          </a:p>
        </p:txBody>
      </p:sp>
      <p:sp>
        <p:nvSpPr>
          <p:cNvPr id="13" name="Right Arrow 12"/>
          <p:cNvSpPr/>
          <p:nvPr/>
        </p:nvSpPr>
        <p:spPr bwMode="auto">
          <a:xfrm rot="6050646">
            <a:off x="5001630" y="1642673"/>
            <a:ext cx="586792" cy="229803"/>
          </a:xfrm>
          <a:prstGeom prst="rightArrow">
            <a:avLst/>
          </a:prstGeom>
          <a:solidFill>
            <a:schemeClr val="accent5">
              <a:lumMod val="50000"/>
            </a:scheme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4" name="Right Arrow 13"/>
          <p:cNvSpPr/>
          <p:nvPr/>
        </p:nvSpPr>
        <p:spPr bwMode="auto">
          <a:xfrm rot="5003373">
            <a:off x="5089349" y="2158219"/>
            <a:ext cx="394626" cy="303010"/>
          </a:xfrm>
          <a:prstGeom prst="rightArrow">
            <a:avLst/>
          </a:prstGeom>
          <a:solidFill>
            <a:srgbClr val="FF66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6" name="Right Arrow 15"/>
          <p:cNvSpPr/>
          <p:nvPr/>
        </p:nvSpPr>
        <p:spPr bwMode="auto">
          <a:xfrm rot="20267142">
            <a:off x="5592198" y="2343232"/>
            <a:ext cx="503831" cy="237333"/>
          </a:xfrm>
          <a:prstGeom prst="rightArrow">
            <a:avLst/>
          </a:prstGeom>
          <a:solidFill>
            <a:srgbClr val="FF4A0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7" name="Right Arrow 16"/>
          <p:cNvSpPr/>
          <p:nvPr/>
        </p:nvSpPr>
        <p:spPr bwMode="auto">
          <a:xfrm rot="19776082">
            <a:off x="6175557" y="1899421"/>
            <a:ext cx="1004756" cy="237333"/>
          </a:xfrm>
          <a:prstGeom prst="rightArrow">
            <a:avLst/>
          </a:prstGeom>
          <a:solidFill>
            <a:srgbClr val="FF66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8" name="Right Arrow 17"/>
          <p:cNvSpPr/>
          <p:nvPr/>
        </p:nvSpPr>
        <p:spPr bwMode="auto">
          <a:xfrm rot="1419323">
            <a:off x="5689112" y="2728414"/>
            <a:ext cx="394626" cy="272595"/>
          </a:xfrm>
          <a:prstGeom prst="rightArrow">
            <a:avLst/>
          </a:prstGeom>
          <a:solidFill>
            <a:srgbClr val="FF0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9" name="Right Arrow 18"/>
          <p:cNvSpPr/>
          <p:nvPr/>
        </p:nvSpPr>
        <p:spPr bwMode="auto">
          <a:xfrm rot="19335725">
            <a:off x="6344533" y="2680008"/>
            <a:ext cx="503831" cy="237333"/>
          </a:xfrm>
          <a:prstGeom prst="rightArrow">
            <a:avLst/>
          </a:prstGeom>
          <a:solidFill>
            <a:srgbClr val="FF0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20" name="Right Arrow 19"/>
          <p:cNvSpPr/>
          <p:nvPr/>
        </p:nvSpPr>
        <p:spPr bwMode="auto">
          <a:xfrm rot="18923663">
            <a:off x="6676620" y="2078689"/>
            <a:ext cx="1004756" cy="237333"/>
          </a:xfrm>
          <a:prstGeom prst="rightArrow">
            <a:avLst/>
          </a:prstGeom>
          <a:solidFill>
            <a:srgbClr val="FF4A0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21" name="TextBox 20"/>
          <p:cNvSpPr txBox="1"/>
          <p:nvPr/>
        </p:nvSpPr>
        <p:spPr>
          <a:xfrm>
            <a:off x="1600200" y="304800"/>
            <a:ext cx="5943600" cy="584775"/>
          </a:xfrm>
          <a:prstGeom prst="rect">
            <a:avLst/>
          </a:prstGeom>
          <a:noFill/>
        </p:spPr>
        <p:txBody>
          <a:bodyPr wrap="square" rtlCol="0">
            <a:spAutoFit/>
          </a:bodyPr>
          <a:lstStyle/>
          <a:p>
            <a:r>
              <a:rPr lang="en-US" sz="3200" dirty="0" smtClean="0">
                <a:solidFill>
                  <a:srgbClr val="C00000"/>
                </a:solidFill>
                <a:effectLst>
                  <a:outerShdw blurRad="38100" dist="38100" dir="2700000" algn="tl">
                    <a:srgbClr val="000000">
                      <a:alpha val="43137"/>
                    </a:srgbClr>
                  </a:outerShdw>
                </a:effectLst>
              </a:rPr>
              <a:t>Convection &gt; Conduction</a:t>
            </a:r>
            <a:endParaRPr lang="en-US" sz="3200" dirty="0">
              <a:solidFill>
                <a:srgbClr val="C00000"/>
              </a:solidFill>
              <a:effectLst>
                <a:outerShdw blurRad="38100" dist="38100" dir="2700000" algn="tl">
                  <a:srgbClr val="000000">
                    <a:alpha val="43137"/>
                  </a:srgbClr>
                </a:outerShdw>
              </a:effectLst>
            </a:endParaRPr>
          </a:p>
        </p:txBody>
      </p:sp>
      <p:sp>
        <p:nvSpPr>
          <p:cNvPr id="25" name="Freeform 24"/>
          <p:cNvSpPr/>
          <p:nvPr/>
        </p:nvSpPr>
        <p:spPr bwMode="auto">
          <a:xfrm rot="838925">
            <a:off x="6705600" y="2819400"/>
            <a:ext cx="609600" cy="457200"/>
          </a:xfrm>
          <a:custGeom>
            <a:avLst/>
            <a:gdLst>
              <a:gd name="connsiteX0" fmla="*/ 0 w 482600"/>
              <a:gd name="connsiteY0" fmla="*/ 67733 h 296333"/>
              <a:gd name="connsiteX1" fmla="*/ 127000 w 482600"/>
              <a:gd name="connsiteY1" fmla="*/ 16933 h 296333"/>
              <a:gd name="connsiteX2" fmla="*/ 152400 w 482600"/>
              <a:gd name="connsiteY2" fmla="*/ 169333 h 296333"/>
              <a:gd name="connsiteX3" fmla="*/ 330200 w 482600"/>
              <a:gd name="connsiteY3" fmla="*/ 105833 h 296333"/>
              <a:gd name="connsiteX4" fmla="*/ 368300 w 482600"/>
              <a:gd name="connsiteY4" fmla="*/ 258233 h 296333"/>
              <a:gd name="connsiteX5" fmla="*/ 482600 w 482600"/>
              <a:gd name="connsiteY5" fmla="*/ 296333 h 296333"/>
              <a:gd name="connsiteX6" fmla="*/ 482600 w 482600"/>
              <a:gd name="connsiteY6" fmla="*/ 296333 h 296333"/>
              <a:gd name="connsiteX0" fmla="*/ 0 w 482600"/>
              <a:gd name="connsiteY0" fmla="*/ 67733 h 296333"/>
              <a:gd name="connsiteX1" fmla="*/ 127000 w 482600"/>
              <a:gd name="connsiteY1" fmla="*/ 16933 h 296333"/>
              <a:gd name="connsiteX2" fmla="*/ 152400 w 482600"/>
              <a:gd name="connsiteY2" fmla="*/ 169333 h 296333"/>
              <a:gd name="connsiteX3" fmla="*/ 330200 w 482600"/>
              <a:gd name="connsiteY3" fmla="*/ 105833 h 296333"/>
              <a:gd name="connsiteX4" fmla="*/ 336654 w 482600"/>
              <a:gd name="connsiteY4" fmla="*/ 258233 h 296333"/>
              <a:gd name="connsiteX5" fmla="*/ 482600 w 482600"/>
              <a:gd name="connsiteY5" fmla="*/ 296333 h 296333"/>
              <a:gd name="connsiteX6" fmla="*/ 482600 w 482600"/>
              <a:gd name="connsiteY6" fmla="*/ 296333 h 296333"/>
              <a:gd name="connsiteX0" fmla="*/ 0 w 482600"/>
              <a:gd name="connsiteY0" fmla="*/ 67733 h 296333"/>
              <a:gd name="connsiteX1" fmla="*/ 127000 w 482600"/>
              <a:gd name="connsiteY1" fmla="*/ 16933 h 296333"/>
              <a:gd name="connsiteX2" fmla="*/ 152400 w 482600"/>
              <a:gd name="connsiteY2" fmla="*/ 169333 h 296333"/>
              <a:gd name="connsiteX3" fmla="*/ 330200 w 482600"/>
              <a:gd name="connsiteY3" fmla="*/ 105833 h 296333"/>
              <a:gd name="connsiteX4" fmla="*/ 336654 w 482600"/>
              <a:gd name="connsiteY4" fmla="*/ 258233 h 296333"/>
              <a:gd name="connsiteX5" fmla="*/ 482600 w 482600"/>
              <a:gd name="connsiteY5" fmla="*/ 296333 h 296333"/>
              <a:gd name="connsiteX6" fmla="*/ 482600 w 482600"/>
              <a:gd name="connsiteY6" fmla="*/ 296333 h 296333"/>
              <a:gd name="connsiteX0" fmla="*/ 0 w 482600"/>
              <a:gd name="connsiteY0" fmla="*/ 67733 h 296333"/>
              <a:gd name="connsiteX1" fmla="*/ 127000 w 482600"/>
              <a:gd name="connsiteY1" fmla="*/ 16933 h 296333"/>
              <a:gd name="connsiteX2" fmla="*/ 152400 w 482600"/>
              <a:gd name="connsiteY2" fmla="*/ 169333 h 296333"/>
              <a:gd name="connsiteX3" fmla="*/ 330200 w 482600"/>
              <a:gd name="connsiteY3" fmla="*/ 105833 h 296333"/>
              <a:gd name="connsiteX4" fmla="*/ 336654 w 482600"/>
              <a:gd name="connsiteY4" fmla="*/ 258233 h 296333"/>
              <a:gd name="connsiteX5" fmla="*/ 482600 w 482600"/>
              <a:gd name="connsiteY5" fmla="*/ 296333 h 296333"/>
              <a:gd name="connsiteX6" fmla="*/ 482600 w 482600"/>
              <a:gd name="connsiteY6" fmla="*/ 296333 h 2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600" h="296333">
                <a:moveTo>
                  <a:pt x="0" y="67733"/>
                </a:moveTo>
                <a:cubicBezTo>
                  <a:pt x="50800" y="33866"/>
                  <a:pt x="101600" y="0"/>
                  <a:pt x="127000" y="16933"/>
                </a:cubicBezTo>
                <a:cubicBezTo>
                  <a:pt x="152400" y="33866"/>
                  <a:pt x="118533" y="154516"/>
                  <a:pt x="152400" y="169333"/>
                </a:cubicBezTo>
                <a:cubicBezTo>
                  <a:pt x="186267" y="184150"/>
                  <a:pt x="299491" y="91016"/>
                  <a:pt x="330200" y="105833"/>
                </a:cubicBezTo>
                <a:cubicBezTo>
                  <a:pt x="360909" y="120650"/>
                  <a:pt x="311254" y="226483"/>
                  <a:pt x="336654" y="258233"/>
                </a:cubicBezTo>
                <a:cubicBezTo>
                  <a:pt x="362054" y="289983"/>
                  <a:pt x="384436" y="224998"/>
                  <a:pt x="482600" y="296333"/>
                </a:cubicBezTo>
                <a:lnTo>
                  <a:pt x="482600" y="296333"/>
                </a:lnTo>
              </a:path>
            </a:pathLst>
          </a:custGeom>
          <a:noFill/>
          <a:ln w="34925" cap="flat" cmpd="sng" algn="ctr">
            <a:solidFill>
              <a:srgbClr val="FF0000"/>
            </a:solidFill>
            <a:prstDash val="solid"/>
            <a:round/>
            <a:headEnd type="none" w="med" len="med"/>
            <a:tailEnd type="triangle" w="lg" len="med"/>
          </a:ln>
          <a:effectLst>
            <a:outerShdw blurRad="50800" dist="508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26" name="Freeform 25"/>
          <p:cNvSpPr/>
          <p:nvPr/>
        </p:nvSpPr>
        <p:spPr bwMode="auto">
          <a:xfrm>
            <a:off x="7086600" y="2438400"/>
            <a:ext cx="533400" cy="381000"/>
          </a:xfrm>
          <a:custGeom>
            <a:avLst/>
            <a:gdLst>
              <a:gd name="connsiteX0" fmla="*/ 0 w 482600"/>
              <a:gd name="connsiteY0" fmla="*/ 67733 h 296333"/>
              <a:gd name="connsiteX1" fmla="*/ 127000 w 482600"/>
              <a:gd name="connsiteY1" fmla="*/ 16933 h 296333"/>
              <a:gd name="connsiteX2" fmla="*/ 152400 w 482600"/>
              <a:gd name="connsiteY2" fmla="*/ 169333 h 296333"/>
              <a:gd name="connsiteX3" fmla="*/ 330200 w 482600"/>
              <a:gd name="connsiteY3" fmla="*/ 105833 h 296333"/>
              <a:gd name="connsiteX4" fmla="*/ 368300 w 482600"/>
              <a:gd name="connsiteY4" fmla="*/ 258233 h 296333"/>
              <a:gd name="connsiteX5" fmla="*/ 482600 w 482600"/>
              <a:gd name="connsiteY5" fmla="*/ 296333 h 296333"/>
              <a:gd name="connsiteX6" fmla="*/ 482600 w 482600"/>
              <a:gd name="connsiteY6" fmla="*/ 296333 h 296333"/>
              <a:gd name="connsiteX0" fmla="*/ 0 w 482600"/>
              <a:gd name="connsiteY0" fmla="*/ 67733 h 296333"/>
              <a:gd name="connsiteX1" fmla="*/ 127000 w 482600"/>
              <a:gd name="connsiteY1" fmla="*/ 16933 h 296333"/>
              <a:gd name="connsiteX2" fmla="*/ 152400 w 482600"/>
              <a:gd name="connsiteY2" fmla="*/ 169333 h 296333"/>
              <a:gd name="connsiteX3" fmla="*/ 330200 w 482600"/>
              <a:gd name="connsiteY3" fmla="*/ 105833 h 296333"/>
              <a:gd name="connsiteX4" fmla="*/ 336654 w 482600"/>
              <a:gd name="connsiteY4" fmla="*/ 258233 h 296333"/>
              <a:gd name="connsiteX5" fmla="*/ 482600 w 482600"/>
              <a:gd name="connsiteY5" fmla="*/ 296333 h 296333"/>
              <a:gd name="connsiteX6" fmla="*/ 482600 w 482600"/>
              <a:gd name="connsiteY6" fmla="*/ 296333 h 296333"/>
              <a:gd name="connsiteX0" fmla="*/ 0 w 482600"/>
              <a:gd name="connsiteY0" fmla="*/ 67733 h 296333"/>
              <a:gd name="connsiteX1" fmla="*/ 127000 w 482600"/>
              <a:gd name="connsiteY1" fmla="*/ 16933 h 296333"/>
              <a:gd name="connsiteX2" fmla="*/ 152400 w 482600"/>
              <a:gd name="connsiteY2" fmla="*/ 169333 h 296333"/>
              <a:gd name="connsiteX3" fmla="*/ 330200 w 482600"/>
              <a:gd name="connsiteY3" fmla="*/ 105833 h 296333"/>
              <a:gd name="connsiteX4" fmla="*/ 336654 w 482600"/>
              <a:gd name="connsiteY4" fmla="*/ 258233 h 296333"/>
              <a:gd name="connsiteX5" fmla="*/ 482600 w 482600"/>
              <a:gd name="connsiteY5" fmla="*/ 296333 h 296333"/>
              <a:gd name="connsiteX6" fmla="*/ 482600 w 482600"/>
              <a:gd name="connsiteY6" fmla="*/ 296333 h 296333"/>
              <a:gd name="connsiteX0" fmla="*/ 0 w 482600"/>
              <a:gd name="connsiteY0" fmla="*/ 67733 h 296333"/>
              <a:gd name="connsiteX1" fmla="*/ 127000 w 482600"/>
              <a:gd name="connsiteY1" fmla="*/ 16933 h 296333"/>
              <a:gd name="connsiteX2" fmla="*/ 152400 w 482600"/>
              <a:gd name="connsiteY2" fmla="*/ 169333 h 296333"/>
              <a:gd name="connsiteX3" fmla="*/ 330200 w 482600"/>
              <a:gd name="connsiteY3" fmla="*/ 105833 h 296333"/>
              <a:gd name="connsiteX4" fmla="*/ 336654 w 482600"/>
              <a:gd name="connsiteY4" fmla="*/ 258233 h 296333"/>
              <a:gd name="connsiteX5" fmla="*/ 482600 w 482600"/>
              <a:gd name="connsiteY5" fmla="*/ 296333 h 296333"/>
              <a:gd name="connsiteX6" fmla="*/ 482600 w 482600"/>
              <a:gd name="connsiteY6" fmla="*/ 296333 h 2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600" h="296333">
                <a:moveTo>
                  <a:pt x="0" y="67733"/>
                </a:moveTo>
                <a:cubicBezTo>
                  <a:pt x="50800" y="33866"/>
                  <a:pt x="101600" y="0"/>
                  <a:pt x="127000" y="16933"/>
                </a:cubicBezTo>
                <a:cubicBezTo>
                  <a:pt x="152400" y="33866"/>
                  <a:pt x="118533" y="154516"/>
                  <a:pt x="152400" y="169333"/>
                </a:cubicBezTo>
                <a:cubicBezTo>
                  <a:pt x="186267" y="184150"/>
                  <a:pt x="299491" y="91016"/>
                  <a:pt x="330200" y="105833"/>
                </a:cubicBezTo>
                <a:cubicBezTo>
                  <a:pt x="360909" y="120650"/>
                  <a:pt x="311254" y="226483"/>
                  <a:pt x="336654" y="258233"/>
                </a:cubicBezTo>
                <a:cubicBezTo>
                  <a:pt x="362054" y="289983"/>
                  <a:pt x="384436" y="224998"/>
                  <a:pt x="482600" y="296333"/>
                </a:cubicBezTo>
                <a:lnTo>
                  <a:pt x="482600" y="296333"/>
                </a:lnTo>
              </a:path>
            </a:pathLst>
          </a:custGeom>
          <a:noFill/>
          <a:ln w="34925" cap="flat" cmpd="sng" algn="ctr">
            <a:solidFill>
              <a:srgbClr val="FF0000"/>
            </a:solidFill>
            <a:prstDash val="solid"/>
            <a:round/>
            <a:headEnd type="none" w="med" len="med"/>
            <a:tailEnd type="triangle" w="lg" len="med"/>
          </a:ln>
          <a:effectLst>
            <a:outerShdw blurRad="50800" dist="508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27" name="Freeform 26"/>
          <p:cNvSpPr/>
          <p:nvPr/>
        </p:nvSpPr>
        <p:spPr bwMode="auto">
          <a:xfrm>
            <a:off x="7391400" y="2057400"/>
            <a:ext cx="457200" cy="304800"/>
          </a:xfrm>
          <a:custGeom>
            <a:avLst/>
            <a:gdLst>
              <a:gd name="connsiteX0" fmla="*/ 0 w 482600"/>
              <a:gd name="connsiteY0" fmla="*/ 67733 h 296333"/>
              <a:gd name="connsiteX1" fmla="*/ 127000 w 482600"/>
              <a:gd name="connsiteY1" fmla="*/ 16933 h 296333"/>
              <a:gd name="connsiteX2" fmla="*/ 152400 w 482600"/>
              <a:gd name="connsiteY2" fmla="*/ 169333 h 296333"/>
              <a:gd name="connsiteX3" fmla="*/ 330200 w 482600"/>
              <a:gd name="connsiteY3" fmla="*/ 105833 h 296333"/>
              <a:gd name="connsiteX4" fmla="*/ 368300 w 482600"/>
              <a:gd name="connsiteY4" fmla="*/ 258233 h 296333"/>
              <a:gd name="connsiteX5" fmla="*/ 482600 w 482600"/>
              <a:gd name="connsiteY5" fmla="*/ 296333 h 296333"/>
              <a:gd name="connsiteX6" fmla="*/ 482600 w 482600"/>
              <a:gd name="connsiteY6" fmla="*/ 296333 h 296333"/>
              <a:gd name="connsiteX0" fmla="*/ 0 w 482600"/>
              <a:gd name="connsiteY0" fmla="*/ 67733 h 296333"/>
              <a:gd name="connsiteX1" fmla="*/ 127000 w 482600"/>
              <a:gd name="connsiteY1" fmla="*/ 16933 h 296333"/>
              <a:gd name="connsiteX2" fmla="*/ 152400 w 482600"/>
              <a:gd name="connsiteY2" fmla="*/ 169333 h 296333"/>
              <a:gd name="connsiteX3" fmla="*/ 330200 w 482600"/>
              <a:gd name="connsiteY3" fmla="*/ 105833 h 296333"/>
              <a:gd name="connsiteX4" fmla="*/ 336654 w 482600"/>
              <a:gd name="connsiteY4" fmla="*/ 258233 h 296333"/>
              <a:gd name="connsiteX5" fmla="*/ 482600 w 482600"/>
              <a:gd name="connsiteY5" fmla="*/ 296333 h 296333"/>
              <a:gd name="connsiteX6" fmla="*/ 482600 w 482600"/>
              <a:gd name="connsiteY6" fmla="*/ 296333 h 296333"/>
              <a:gd name="connsiteX0" fmla="*/ 0 w 482600"/>
              <a:gd name="connsiteY0" fmla="*/ 67733 h 296333"/>
              <a:gd name="connsiteX1" fmla="*/ 127000 w 482600"/>
              <a:gd name="connsiteY1" fmla="*/ 16933 h 296333"/>
              <a:gd name="connsiteX2" fmla="*/ 152400 w 482600"/>
              <a:gd name="connsiteY2" fmla="*/ 169333 h 296333"/>
              <a:gd name="connsiteX3" fmla="*/ 330200 w 482600"/>
              <a:gd name="connsiteY3" fmla="*/ 105833 h 296333"/>
              <a:gd name="connsiteX4" fmla="*/ 336654 w 482600"/>
              <a:gd name="connsiteY4" fmla="*/ 258233 h 296333"/>
              <a:gd name="connsiteX5" fmla="*/ 482600 w 482600"/>
              <a:gd name="connsiteY5" fmla="*/ 296333 h 296333"/>
              <a:gd name="connsiteX6" fmla="*/ 482600 w 482600"/>
              <a:gd name="connsiteY6" fmla="*/ 296333 h 296333"/>
              <a:gd name="connsiteX0" fmla="*/ 0 w 482600"/>
              <a:gd name="connsiteY0" fmla="*/ 67733 h 296333"/>
              <a:gd name="connsiteX1" fmla="*/ 127000 w 482600"/>
              <a:gd name="connsiteY1" fmla="*/ 16933 h 296333"/>
              <a:gd name="connsiteX2" fmla="*/ 152400 w 482600"/>
              <a:gd name="connsiteY2" fmla="*/ 169333 h 296333"/>
              <a:gd name="connsiteX3" fmla="*/ 330200 w 482600"/>
              <a:gd name="connsiteY3" fmla="*/ 105833 h 296333"/>
              <a:gd name="connsiteX4" fmla="*/ 336654 w 482600"/>
              <a:gd name="connsiteY4" fmla="*/ 258233 h 296333"/>
              <a:gd name="connsiteX5" fmla="*/ 482600 w 482600"/>
              <a:gd name="connsiteY5" fmla="*/ 296333 h 296333"/>
              <a:gd name="connsiteX6" fmla="*/ 482600 w 482600"/>
              <a:gd name="connsiteY6" fmla="*/ 296333 h 2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600" h="296333">
                <a:moveTo>
                  <a:pt x="0" y="67733"/>
                </a:moveTo>
                <a:cubicBezTo>
                  <a:pt x="50800" y="33866"/>
                  <a:pt x="101600" y="0"/>
                  <a:pt x="127000" y="16933"/>
                </a:cubicBezTo>
                <a:cubicBezTo>
                  <a:pt x="152400" y="33866"/>
                  <a:pt x="118533" y="154516"/>
                  <a:pt x="152400" y="169333"/>
                </a:cubicBezTo>
                <a:cubicBezTo>
                  <a:pt x="186267" y="184150"/>
                  <a:pt x="299491" y="91016"/>
                  <a:pt x="330200" y="105833"/>
                </a:cubicBezTo>
                <a:cubicBezTo>
                  <a:pt x="360909" y="120650"/>
                  <a:pt x="311254" y="226483"/>
                  <a:pt x="336654" y="258233"/>
                </a:cubicBezTo>
                <a:cubicBezTo>
                  <a:pt x="362054" y="289983"/>
                  <a:pt x="384436" y="224998"/>
                  <a:pt x="482600" y="296333"/>
                </a:cubicBezTo>
                <a:lnTo>
                  <a:pt x="482600" y="296333"/>
                </a:lnTo>
              </a:path>
            </a:pathLst>
          </a:custGeom>
          <a:noFill/>
          <a:ln w="34925" cap="flat" cmpd="sng" algn="ctr">
            <a:solidFill>
              <a:srgbClr val="FF0000"/>
            </a:solidFill>
            <a:prstDash val="solid"/>
            <a:round/>
            <a:headEnd type="none" w="med" len="med"/>
            <a:tailEnd type="triangle" w="lg" len="med"/>
          </a:ln>
          <a:effectLst>
            <a:outerShdw blurRad="50800" dist="508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28" name="Freeform 27"/>
          <p:cNvSpPr/>
          <p:nvPr/>
        </p:nvSpPr>
        <p:spPr bwMode="auto">
          <a:xfrm rot="12349555">
            <a:off x="5645855" y="1795049"/>
            <a:ext cx="609600" cy="457200"/>
          </a:xfrm>
          <a:custGeom>
            <a:avLst/>
            <a:gdLst>
              <a:gd name="connsiteX0" fmla="*/ 0 w 482600"/>
              <a:gd name="connsiteY0" fmla="*/ 67733 h 296333"/>
              <a:gd name="connsiteX1" fmla="*/ 127000 w 482600"/>
              <a:gd name="connsiteY1" fmla="*/ 16933 h 296333"/>
              <a:gd name="connsiteX2" fmla="*/ 152400 w 482600"/>
              <a:gd name="connsiteY2" fmla="*/ 169333 h 296333"/>
              <a:gd name="connsiteX3" fmla="*/ 330200 w 482600"/>
              <a:gd name="connsiteY3" fmla="*/ 105833 h 296333"/>
              <a:gd name="connsiteX4" fmla="*/ 368300 w 482600"/>
              <a:gd name="connsiteY4" fmla="*/ 258233 h 296333"/>
              <a:gd name="connsiteX5" fmla="*/ 482600 w 482600"/>
              <a:gd name="connsiteY5" fmla="*/ 296333 h 296333"/>
              <a:gd name="connsiteX6" fmla="*/ 482600 w 482600"/>
              <a:gd name="connsiteY6" fmla="*/ 296333 h 296333"/>
              <a:gd name="connsiteX0" fmla="*/ 0 w 482600"/>
              <a:gd name="connsiteY0" fmla="*/ 67733 h 296333"/>
              <a:gd name="connsiteX1" fmla="*/ 127000 w 482600"/>
              <a:gd name="connsiteY1" fmla="*/ 16933 h 296333"/>
              <a:gd name="connsiteX2" fmla="*/ 152400 w 482600"/>
              <a:gd name="connsiteY2" fmla="*/ 169333 h 296333"/>
              <a:gd name="connsiteX3" fmla="*/ 330200 w 482600"/>
              <a:gd name="connsiteY3" fmla="*/ 105833 h 296333"/>
              <a:gd name="connsiteX4" fmla="*/ 336654 w 482600"/>
              <a:gd name="connsiteY4" fmla="*/ 258233 h 296333"/>
              <a:gd name="connsiteX5" fmla="*/ 482600 w 482600"/>
              <a:gd name="connsiteY5" fmla="*/ 296333 h 296333"/>
              <a:gd name="connsiteX6" fmla="*/ 482600 w 482600"/>
              <a:gd name="connsiteY6" fmla="*/ 296333 h 296333"/>
              <a:gd name="connsiteX0" fmla="*/ 0 w 482600"/>
              <a:gd name="connsiteY0" fmla="*/ 67733 h 296333"/>
              <a:gd name="connsiteX1" fmla="*/ 127000 w 482600"/>
              <a:gd name="connsiteY1" fmla="*/ 16933 h 296333"/>
              <a:gd name="connsiteX2" fmla="*/ 152400 w 482600"/>
              <a:gd name="connsiteY2" fmla="*/ 169333 h 296333"/>
              <a:gd name="connsiteX3" fmla="*/ 330200 w 482600"/>
              <a:gd name="connsiteY3" fmla="*/ 105833 h 296333"/>
              <a:gd name="connsiteX4" fmla="*/ 336654 w 482600"/>
              <a:gd name="connsiteY4" fmla="*/ 258233 h 296333"/>
              <a:gd name="connsiteX5" fmla="*/ 482600 w 482600"/>
              <a:gd name="connsiteY5" fmla="*/ 296333 h 296333"/>
              <a:gd name="connsiteX6" fmla="*/ 482600 w 482600"/>
              <a:gd name="connsiteY6" fmla="*/ 296333 h 296333"/>
              <a:gd name="connsiteX0" fmla="*/ 0 w 482600"/>
              <a:gd name="connsiteY0" fmla="*/ 67733 h 296333"/>
              <a:gd name="connsiteX1" fmla="*/ 127000 w 482600"/>
              <a:gd name="connsiteY1" fmla="*/ 16933 h 296333"/>
              <a:gd name="connsiteX2" fmla="*/ 152400 w 482600"/>
              <a:gd name="connsiteY2" fmla="*/ 169333 h 296333"/>
              <a:gd name="connsiteX3" fmla="*/ 330200 w 482600"/>
              <a:gd name="connsiteY3" fmla="*/ 105833 h 296333"/>
              <a:gd name="connsiteX4" fmla="*/ 336654 w 482600"/>
              <a:gd name="connsiteY4" fmla="*/ 258233 h 296333"/>
              <a:gd name="connsiteX5" fmla="*/ 482600 w 482600"/>
              <a:gd name="connsiteY5" fmla="*/ 296333 h 296333"/>
              <a:gd name="connsiteX6" fmla="*/ 482600 w 482600"/>
              <a:gd name="connsiteY6" fmla="*/ 296333 h 2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600" h="296333">
                <a:moveTo>
                  <a:pt x="0" y="67733"/>
                </a:moveTo>
                <a:cubicBezTo>
                  <a:pt x="50800" y="33866"/>
                  <a:pt x="101600" y="0"/>
                  <a:pt x="127000" y="16933"/>
                </a:cubicBezTo>
                <a:cubicBezTo>
                  <a:pt x="152400" y="33866"/>
                  <a:pt x="118533" y="154516"/>
                  <a:pt x="152400" y="169333"/>
                </a:cubicBezTo>
                <a:cubicBezTo>
                  <a:pt x="186267" y="184150"/>
                  <a:pt x="299491" y="91016"/>
                  <a:pt x="330200" y="105833"/>
                </a:cubicBezTo>
                <a:cubicBezTo>
                  <a:pt x="360909" y="120650"/>
                  <a:pt x="311254" y="226483"/>
                  <a:pt x="336654" y="258233"/>
                </a:cubicBezTo>
                <a:cubicBezTo>
                  <a:pt x="362054" y="289983"/>
                  <a:pt x="384436" y="224998"/>
                  <a:pt x="482600" y="296333"/>
                </a:cubicBezTo>
                <a:lnTo>
                  <a:pt x="482600" y="296333"/>
                </a:lnTo>
              </a:path>
            </a:pathLst>
          </a:custGeom>
          <a:noFill/>
          <a:ln w="34925" cap="flat" cmpd="sng" algn="ctr">
            <a:solidFill>
              <a:srgbClr val="FF0000"/>
            </a:solidFill>
            <a:prstDash val="solid"/>
            <a:round/>
            <a:headEnd type="none" w="med" len="med"/>
            <a:tailEnd type="triangle" w="lg" len="med"/>
          </a:ln>
          <a:effectLst>
            <a:outerShdw blurRad="50800" dist="508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29" name="Freeform 28"/>
          <p:cNvSpPr/>
          <p:nvPr/>
        </p:nvSpPr>
        <p:spPr bwMode="auto">
          <a:xfrm rot="12349555">
            <a:off x="6163592" y="1755000"/>
            <a:ext cx="427639" cy="291300"/>
          </a:xfrm>
          <a:custGeom>
            <a:avLst/>
            <a:gdLst>
              <a:gd name="connsiteX0" fmla="*/ 0 w 482600"/>
              <a:gd name="connsiteY0" fmla="*/ 67733 h 296333"/>
              <a:gd name="connsiteX1" fmla="*/ 127000 w 482600"/>
              <a:gd name="connsiteY1" fmla="*/ 16933 h 296333"/>
              <a:gd name="connsiteX2" fmla="*/ 152400 w 482600"/>
              <a:gd name="connsiteY2" fmla="*/ 169333 h 296333"/>
              <a:gd name="connsiteX3" fmla="*/ 330200 w 482600"/>
              <a:gd name="connsiteY3" fmla="*/ 105833 h 296333"/>
              <a:gd name="connsiteX4" fmla="*/ 368300 w 482600"/>
              <a:gd name="connsiteY4" fmla="*/ 258233 h 296333"/>
              <a:gd name="connsiteX5" fmla="*/ 482600 w 482600"/>
              <a:gd name="connsiteY5" fmla="*/ 296333 h 296333"/>
              <a:gd name="connsiteX6" fmla="*/ 482600 w 482600"/>
              <a:gd name="connsiteY6" fmla="*/ 296333 h 296333"/>
              <a:gd name="connsiteX0" fmla="*/ 0 w 482600"/>
              <a:gd name="connsiteY0" fmla="*/ 67733 h 296333"/>
              <a:gd name="connsiteX1" fmla="*/ 127000 w 482600"/>
              <a:gd name="connsiteY1" fmla="*/ 16933 h 296333"/>
              <a:gd name="connsiteX2" fmla="*/ 152400 w 482600"/>
              <a:gd name="connsiteY2" fmla="*/ 169333 h 296333"/>
              <a:gd name="connsiteX3" fmla="*/ 330200 w 482600"/>
              <a:gd name="connsiteY3" fmla="*/ 105833 h 296333"/>
              <a:gd name="connsiteX4" fmla="*/ 336654 w 482600"/>
              <a:gd name="connsiteY4" fmla="*/ 258233 h 296333"/>
              <a:gd name="connsiteX5" fmla="*/ 482600 w 482600"/>
              <a:gd name="connsiteY5" fmla="*/ 296333 h 296333"/>
              <a:gd name="connsiteX6" fmla="*/ 482600 w 482600"/>
              <a:gd name="connsiteY6" fmla="*/ 296333 h 296333"/>
              <a:gd name="connsiteX0" fmla="*/ 0 w 482600"/>
              <a:gd name="connsiteY0" fmla="*/ 67733 h 296333"/>
              <a:gd name="connsiteX1" fmla="*/ 127000 w 482600"/>
              <a:gd name="connsiteY1" fmla="*/ 16933 h 296333"/>
              <a:gd name="connsiteX2" fmla="*/ 152400 w 482600"/>
              <a:gd name="connsiteY2" fmla="*/ 169333 h 296333"/>
              <a:gd name="connsiteX3" fmla="*/ 330200 w 482600"/>
              <a:gd name="connsiteY3" fmla="*/ 105833 h 296333"/>
              <a:gd name="connsiteX4" fmla="*/ 336654 w 482600"/>
              <a:gd name="connsiteY4" fmla="*/ 258233 h 296333"/>
              <a:gd name="connsiteX5" fmla="*/ 482600 w 482600"/>
              <a:gd name="connsiteY5" fmla="*/ 296333 h 296333"/>
              <a:gd name="connsiteX6" fmla="*/ 482600 w 482600"/>
              <a:gd name="connsiteY6" fmla="*/ 296333 h 296333"/>
              <a:gd name="connsiteX0" fmla="*/ 0 w 482600"/>
              <a:gd name="connsiteY0" fmla="*/ 67733 h 296333"/>
              <a:gd name="connsiteX1" fmla="*/ 127000 w 482600"/>
              <a:gd name="connsiteY1" fmla="*/ 16933 h 296333"/>
              <a:gd name="connsiteX2" fmla="*/ 152400 w 482600"/>
              <a:gd name="connsiteY2" fmla="*/ 169333 h 296333"/>
              <a:gd name="connsiteX3" fmla="*/ 330200 w 482600"/>
              <a:gd name="connsiteY3" fmla="*/ 105833 h 296333"/>
              <a:gd name="connsiteX4" fmla="*/ 336654 w 482600"/>
              <a:gd name="connsiteY4" fmla="*/ 258233 h 296333"/>
              <a:gd name="connsiteX5" fmla="*/ 482600 w 482600"/>
              <a:gd name="connsiteY5" fmla="*/ 296333 h 296333"/>
              <a:gd name="connsiteX6" fmla="*/ 482600 w 482600"/>
              <a:gd name="connsiteY6" fmla="*/ 296333 h 2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600" h="296333">
                <a:moveTo>
                  <a:pt x="0" y="67733"/>
                </a:moveTo>
                <a:cubicBezTo>
                  <a:pt x="50800" y="33866"/>
                  <a:pt x="101600" y="0"/>
                  <a:pt x="127000" y="16933"/>
                </a:cubicBezTo>
                <a:cubicBezTo>
                  <a:pt x="152400" y="33866"/>
                  <a:pt x="118533" y="154516"/>
                  <a:pt x="152400" y="169333"/>
                </a:cubicBezTo>
                <a:cubicBezTo>
                  <a:pt x="186267" y="184150"/>
                  <a:pt x="299491" y="91016"/>
                  <a:pt x="330200" y="105833"/>
                </a:cubicBezTo>
                <a:cubicBezTo>
                  <a:pt x="360909" y="120650"/>
                  <a:pt x="311254" y="226483"/>
                  <a:pt x="336654" y="258233"/>
                </a:cubicBezTo>
                <a:cubicBezTo>
                  <a:pt x="362054" y="289983"/>
                  <a:pt x="384436" y="224998"/>
                  <a:pt x="482600" y="296333"/>
                </a:cubicBezTo>
                <a:lnTo>
                  <a:pt x="482600" y="296333"/>
                </a:lnTo>
              </a:path>
            </a:pathLst>
          </a:custGeom>
          <a:noFill/>
          <a:ln w="34925" cap="flat" cmpd="sng" algn="ctr">
            <a:solidFill>
              <a:srgbClr val="FF0000"/>
            </a:solidFill>
            <a:prstDash val="solid"/>
            <a:round/>
            <a:headEnd type="none" w="med" len="med"/>
            <a:tailEnd type="triangle" w="lg" len="med"/>
          </a:ln>
          <a:effectLst>
            <a:outerShdw blurRad="50800" dist="508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4274" name="Picture 5" descr="52"/>
          <p:cNvPicPr>
            <a:picLocks noChangeAspect="1" noChangeArrowheads="1"/>
          </p:cNvPicPr>
          <p:nvPr/>
        </p:nvPicPr>
        <p:blipFill>
          <a:blip r:embed="rId3"/>
          <a:srcRect/>
          <a:stretch>
            <a:fillRect/>
          </a:stretch>
        </p:blipFill>
        <p:spPr bwMode="auto">
          <a:xfrm>
            <a:off x="0" y="381000"/>
            <a:ext cx="9144000" cy="6127750"/>
          </a:xfrm>
          <a:prstGeom prst="rect">
            <a:avLst/>
          </a:prstGeom>
          <a:noFill/>
          <a:ln w="9525">
            <a:noFill/>
            <a:miter lim="800000"/>
            <a:headEnd/>
            <a:tailEnd/>
          </a:ln>
        </p:spPr>
      </p:pic>
      <p:sp>
        <p:nvSpPr>
          <p:cNvPr id="3" name="TextBox 2"/>
          <p:cNvSpPr txBox="1"/>
          <p:nvPr/>
        </p:nvSpPr>
        <p:spPr>
          <a:xfrm>
            <a:off x="7239000" y="762000"/>
            <a:ext cx="8382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E</a:t>
            </a:r>
            <a:endParaRPr lang="en-US" dirty="0">
              <a:effectLst>
                <a:outerShdw blurRad="38100" dist="38100" dir="2700000" algn="tl">
                  <a:srgbClr val="000000">
                    <a:alpha val="43137"/>
                  </a:srgbClr>
                </a:outerShdw>
              </a:effectLst>
            </a:endParaRPr>
          </a:p>
        </p:txBody>
      </p:sp>
      <p:sp>
        <p:nvSpPr>
          <p:cNvPr id="4" name="TextBox 3"/>
          <p:cNvSpPr txBox="1"/>
          <p:nvPr/>
        </p:nvSpPr>
        <p:spPr>
          <a:xfrm>
            <a:off x="990600" y="685800"/>
            <a:ext cx="8382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W</a:t>
            </a:r>
            <a:endParaRPr lang="en-US" dirty="0">
              <a:effectLst>
                <a:outerShdw blurRad="38100" dist="38100" dir="2700000" algn="tl">
                  <a:srgbClr val="000000">
                    <a:alpha val="43137"/>
                  </a:srgbClr>
                </a:outerShdw>
              </a:effectLst>
            </a:endParaRPr>
          </a:p>
        </p:txBody>
      </p:sp>
      <p:sp>
        <p:nvSpPr>
          <p:cNvPr id="6" name="TextBox 5"/>
          <p:cNvSpPr txBox="1"/>
          <p:nvPr/>
        </p:nvSpPr>
        <p:spPr>
          <a:xfrm>
            <a:off x="2438400" y="2743200"/>
            <a:ext cx="2133600" cy="400110"/>
          </a:xfrm>
          <a:prstGeom prst="rect">
            <a:avLst/>
          </a:prstGeom>
          <a:noFill/>
        </p:spPr>
        <p:txBody>
          <a:bodyPr wrap="square" rtlCol="0">
            <a:spAutoFit/>
          </a:bodyPr>
          <a:lstStyle/>
          <a:p>
            <a:r>
              <a:rPr lang="en-US" sz="2000" dirty="0" smtClean="0">
                <a:effectLst>
                  <a:outerShdw blurRad="38100" dist="38100" dir="2700000" algn="tl">
                    <a:srgbClr val="000000">
                      <a:alpha val="43137"/>
                    </a:srgbClr>
                  </a:outerShdw>
                </a:effectLst>
              </a:rPr>
              <a:t>Bigfork Chert</a:t>
            </a:r>
            <a:endParaRPr lang="en-US" sz="2000" dirty="0">
              <a:effectLst>
                <a:outerShdw blurRad="38100" dist="38100" dir="2700000" algn="tl">
                  <a:srgbClr val="000000">
                    <a:alpha val="43137"/>
                  </a:srgbClr>
                </a:outerShdw>
              </a:effectLst>
            </a:endParaRPr>
          </a:p>
        </p:txBody>
      </p:sp>
      <p:sp>
        <p:nvSpPr>
          <p:cNvPr id="7" name="TextBox 6"/>
          <p:cNvSpPr txBox="1"/>
          <p:nvPr/>
        </p:nvSpPr>
        <p:spPr>
          <a:xfrm>
            <a:off x="3505200" y="1752600"/>
            <a:ext cx="2133600" cy="400110"/>
          </a:xfrm>
          <a:prstGeom prst="rect">
            <a:avLst/>
          </a:prstGeom>
          <a:noFill/>
        </p:spPr>
        <p:txBody>
          <a:bodyPr wrap="square" rtlCol="0">
            <a:spAutoFit/>
          </a:bodyPr>
          <a:lstStyle/>
          <a:p>
            <a:r>
              <a:rPr lang="en-US" sz="2000" dirty="0" smtClean="0">
                <a:effectLst>
                  <a:outerShdw blurRad="38100" dist="38100" dir="2700000" algn="tl">
                    <a:srgbClr val="000000">
                      <a:alpha val="43137"/>
                    </a:srgbClr>
                  </a:outerShdw>
                </a:effectLst>
              </a:rPr>
              <a:t>recharge</a:t>
            </a:r>
            <a:endParaRPr lang="en-US" sz="20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5298" name="Picture 3" descr="52"/>
          <p:cNvPicPr>
            <a:picLocks noChangeAspect="1" noChangeArrowheads="1"/>
          </p:cNvPicPr>
          <p:nvPr/>
        </p:nvPicPr>
        <p:blipFill>
          <a:blip r:embed="rId3"/>
          <a:srcRect/>
          <a:stretch>
            <a:fillRect/>
          </a:stretch>
        </p:blipFill>
        <p:spPr bwMode="auto">
          <a:xfrm>
            <a:off x="0" y="1219200"/>
            <a:ext cx="9144000" cy="4389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346" name="Picture 2" descr="RMIN97704QuartzCluster"/>
          <p:cNvPicPr>
            <a:picLocks noChangeAspect="1" noChangeArrowheads="1"/>
          </p:cNvPicPr>
          <p:nvPr/>
        </p:nvPicPr>
        <p:blipFill>
          <a:blip r:embed="rId3"/>
          <a:srcRect l="667" r="33649" b="27145"/>
          <a:stretch>
            <a:fillRect/>
          </a:stretch>
        </p:blipFill>
        <p:spPr bwMode="auto">
          <a:xfrm>
            <a:off x="0" y="0"/>
            <a:ext cx="5257800" cy="6858000"/>
          </a:xfrm>
          <a:prstGeom prst="rect">
            <a:avLst/>
          </a:prstGeom>
          <a:noFill/>
          <a:ln w="9525">
            <a:noFill/>
            <a:miter lim="800000"/>
            <a:headEnd/>
            <a:tailEnd/>
          </a:ln>
        </p:spPr>
      </p:pic>
      <p:pic>
        <p:nvPicPr>
          <p:cNvPr id="57347" name="Picture 3"/>
          <p:cNvPicPr>
            <a:picLocks noChangeAspect="1" noChangeArrowheads="1"/>
          </p:cNvPicPr>
          <p:nvPr/>
        </p:nvPicPr>
        <p:blipFill>
          <a:blip r:embed="rId4"/>
          <a:srcRect/>
          <a:stretch>
            <a:fillRect/>
          </a:stretch>
        </p:blipFill>
        <p:spPr bwMode="auto">
          <a:xfrm>
            <a:off x="5257800" y="4343400"/>
            <a:ext cx="3886200" cy="2514600"/>
          </a:xfrm>
          <a:prstGeom prst="rect">
            <a:avLst/>
          </a:prstGeom>
          <a:noFill/>
          <a:ln w="9525">
            <a:noFill/>
            <a:miter lim="800000"/>
            <a:headEnd/>
            <a:tailEnd/>
          </a:ln>
        </p:spPr>
      </p:pic>
      <p:pic>
        <p:nvPicPr>
          <p:cNvPr id="57348" name="Picture 4"/>
          <p:cNvPicPr>
            <a:picLocks noChangeAspect="1" noChangeArrowheads="1"/>
          </p:cNvPicPr>
          <p:nvPr/>
        </p:nvPicPr>
        <p:blipFill>
          <a:blip r:embed="rId5"/>
          <a:srcRect/>
          <a:stretch>
            <a:fillRect/>
          </a:stretch>
        </p:blipFill>
        <p:spPr bwMode="auto">
          <a:xfrm>
            <a:off x="5257800" y="0"/>
            <a:ext cx="3878263" cy="4267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8370" name="Picture 3" descr="DSCN2711"/>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9394" name="Picture 3" descr="DSCN2725"/>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0418" name="Picture 3" descr="DSCN269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42" name="Picture 3" descr="DSCN275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2466" name="Picture 3" descr="DSCN2719"/>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490" name="Picture 3" descr="DSCN2757"/>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2" descr="http://www.panoramio.com/photos/original/17376077.jpg"/>
          <p:cNvSpPr>
            <a:spLocks noChangeAspect="1" noChangeArrowheads="1"/>
          </p:cNvSpPr>
          <p:nvPr/>
        </p:nvSpPr>
        <p:spPr bwMode="auto">
          <a:xfrm>
            <a:off x="63500" y="-136525"/>
            <a:ext cx="304800" cy="304800"/>
          </a:xfrm>
          <a:prstGeom prst="rect">
            <a:avLst/>
          </a:prstGeom>
          <a:noFill/>
          <a:ln w="9525">
            <a:noFill/>
            <a:miter lim="800000"/>
            <a:headEnd/>
            <a:tailEnd/>
          </a:ln>
        </p:spPr>
        <p:txBody>
          <a:bodyPr/>
          <a:lstStyle/>
          <a:p>
            <a:endParaRPr lang="en-US"/>
          </a:p>
        </p:txBody>
      </p:sp>
      <p:sp>
        <p:nvSpPr>
          <p:cNvPr id="8195" name="AutoShape 4" descr="http://www.panoramio.com/photos/original/17376077.jpg"/>
          <p:cNvSpPr>
            <a:spLocks noChangeAspect="1" noChangeArrowheads="1"/>
          </p:cNvSpPr>
          <p:nvPr/>
        </p:nvSpPr>
        <p:spPr bwMode="auto">
          <a:xfrm>
            <a:off x="63500" y="-136525"/>
            <a:ext cx="304800" cy="304800"/>
          </a:xfrm>
          <a:prstGeom prst="rect">
            <a:avLst/>
          </a:prstGeom>
          <a:noFill/>
          <a:ln w="9525">
            <a:noFill/>
            <a:miter lim="800000"/>
            <a:headEnd/>
            <a:tailEnd/>
          </a:ln>
        </p:spPr>
        <p:txBody>
          <a:bodyPr/>
          <a:lstStyle/>
          <a:p>
            <a:endParaRPr lang="en-US"/>
          </a:p>
        </p:txBody>
      </p:sp>
      <p:pic>
        <p:nvPicPr>
          <p:cNvPr id="8196" name="Picture 5"/>
          <p:cNvPicPr>
            <a:picLocks noChangeAspect="1" noChangeArrowheads="1"/>
          </p:cNvPicPr>
          <p:nvPr/>
        </p:nvPicPr>
        <p:blipFill>
          <a:blip r:embed="rId3"/>
          <a:srcRect/>
          <a:stretch>
            <a:fillRect/>
          </a:stretch>
        </p:blipFill>
        <p:spPr bwMode="auto">
          <a:xfrm>
            <a:off x="-25400" y="914400"/>
            <a:ext cx="9193213" cy="5715000"/>
          </a:xfrm>
          <a:prstGeom prst="rect">
            <a:avLst/>
          </a:prstGeom>
          <a:noFill/>
          <a:ln w="9525">
            <a:noFill/>
            <a:miter lim="800000"/>
            <a:headEnd/>
            <a:tailEnd/>
          </a:ln>
        </p:spPr>
      </p:pic>
      <p:sp>
        <p:nvSpPr>
          <p:cNvPr id="8197" name="TextBox 4"/>
          <p:cNvSpPr txBox="1">
            <a:spLocks noChangeArrowheads="1"/>
          </p:cNvSpPr>
          <p:nvPr/>
        </p:nvSpPr>
        <p:spPr bwMode="auto">
          <a:xfrm>
            <a:off x="990600" y="177800"/>
            <a:ext cx="7162800" cy="584200"/>
          </a:xfrm>
          <a:prstGeom prst="rect">
            <a:avLst/>
          </a:prstGeom>
          <a:noFill/>
          <a:ln w="9525">
            <a:noFill/>
            <a:miter lim="800000"/>
            <a:headEnd/>
            <a:tailEnd/>
          </a:ln>
        </p:spPr>
        <p:txBody>
          <a:bodyPr>
            <a:spAutoFit/>
          </a:bodyPr>
          <a:lstStyle/>
          <a:p>
            <a:r>
              <a:rPr lang="en-US" sz="3200"/>
              <a:t>Bath House Row</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4514" name="Picture 4" descr="DSCN2715"/>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srcRect l="34375" t="28125" r="36250" b="7813"/>
          <a:stretch>
            <a:fillRect/>
          </a:stretch>
        </p:blipFill>
        <p:spPr bwMode="auto">
          <a:xfrm>
            <a:off x="0" y="0"/>
            <a:ext cx="3930650" cy="6858000"/>
          </a:xfrm>
          <a:prstGeom prst="rect">
            <a:avLst/>
          </a:prstGeom>
          <a:noFill/>
          <a:ln w="9525">
            <a:noFill/>
            <a:miter lim="800000"/>
            <a:headEnd/>
            <a:tailEnd/>
          </a:ln>
        </p:spPr>
      </p:pic>
      <p:sp>
        <p:nvSpPr>
          <p:cNvPr id="65539" name="Text Box 3"/>
          <p:cNvSpPr txBox="1">
            <a:spLocks noChangeArrowheads="1"/>
          </p:cNvSpPr>
          <p:nvPr/>
        </p:nvSpPr>
        <p:spPr bwMode="auto">
          <a:xfrm>
            <a:off x="4267200" y="1066800"/>
            <a:ext cx="4572000" cy="4362450"/>
          </a:xfrm>
          <a:prstGeom prst="rect">
            <a:avLst/>
          </a:prstGeom>
          <a:noFill/>
          <a:ln w="9525">
            <a:noFill/>
            <a:miter lim="800000"/>
            <a:headEnd/>
            <a:tailEnd/>
          </a:ln>
        </p:spPr>
        <p:txBody>
          <a:bodyPr>
            <a:spAutoFit/>
          </a:bodyPr>
          <a:lstStyle/>
          <a:p>
            <a:pPr algn="l">
              <a:spcBef>
                <a:spcPct val="50000"/>
              </a:spcBef>
            </a:pPr>
            <a:r>
              <a:rPr lang="en-US"/>
              <a:t>…the source of the silica-rich hot solutions? …the strongest evidence points toward formational brines and fluids forced out during the Ouachita orogeny (mountain-building process) which took place some 286 million years ago. </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228600" y="1600200"/>
            <a:ext cx="8915400" cy="3081338"/>
          </a:xfrm>
          <a:prstGeom prst="rect">
            <a:avLst/>
          </a:prstGeom>
          <a:noFill/>
          <a:ln w="9525">
            <a:noFill/>
            <a:miter lim="800000"/>
            <a:headEnd/>
            <a:tailEnd/>
          </a:ln>
        </p:spPr>
        <p:txBody>
          <a:bodyPr>
            <a:spAutoFit/>
          </a:bodyPr>
          <a:lstStyle/>
          <a:p>
            <a:pPr algn="l"/>
            <a:r>
              <a:rPr lang="en-US"/>
              <a:t>Mr. Mikey, </a:t>
            </a:r>
          </a:p>
          <a:p>
            <a:pPr algn="l"/>
            <a:r>
              <a:rPr lang="en-US"/>
              <a:t>Q. Why do quartz crystals have six sides? I found a quartz crystal with four sides, what does this mean? I also found a copperhead snake with 2 heads. What’s up with that? Thanks for answering my questions. When I grow up I want to be a geologist just like you. Your friend, Billy</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62" name="Picture 2" descr="arkansasmap"/>
          <p:cNvPicPr>
            <a:picLocks noChangeAspect="1" noChangeArrowheads="1"/>
          </p:cNvPicPr>
          <p:nvPr/>
        </p:nvPicPr>
        <p:blipFill>
          <a:blip r:embed="rId2"/>
          <a:srcRect/>
          <a:stretch>
            <a:fillRect/>
          </a:stretch>
        </p:blipFill>
        <p:spPr bwMode="auto">
          <a:xfrm>
            <a:off x="609600" y="0"/>
            <a:ext cx="7924800" cy="68913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3186" name="Picture 2" descr="arkexplanation"/>
          <p:cNvPicPr>
            <a:picLocks noChangeAspect="1" noChangeArrowheads="1"/>
          </p:cNvPicPr>
          <p:nvPr/>
        </p:nvPicPr>
        <p:blipFill>
          <a:blip r:embed="rId2"/>
          <a:srcRect l="51888" t="43819" r="14151" b="1935"/>
          <a:stretch>
            <a:fillRect/>
          </a:stretch>
        </p:blipFill>
        <p:spPr bwMode="auto">
          <a:xfrm>
            <a:off x="2362200" y="0"/>
            <a:ext cx="4402138"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4210" name="Picture 2" descr="6map-hotsprgs-1a"/>
          <p:cNvPicPr>
            <a:picLocks noChangeAspect="1" noChangeArrowheads="1"/>
          </p:cNvPicPr>
          <p:nvPr/>
        </p:nvPicPr>
        <p:blipFill>
          <a:blip r:embed="rId2"/>
          <a:srcRect/>
          <a:stretch>
            <a:fillRect/>
          </a:stretch>
        </p:blipFill>
        <p:spPr bwMode="auto">
          <a:xfrm>
            <a:off x="0" y="685800"/>
            <a:ext cx="9144000" cy="54419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5234" name="Picture 2" descr="6map-hotsprgs-1b"/>
          <p:cNvPicPr>
            <a:picLocks noChangeAspect="1" noChangeArrowheads="1"/>
          </p:cNvPicPr>
          <p:nvPr/>
        </p:nvPicPr>
        <p:blipFill>
          <a:blip r:embed="rId2"/>
          <a:srcRect/>
          <a:stretch>
            <a:fillRect/>
          </a:stretch>
        </p:blipFill>
        <p:spPr bwMode="auto">
          <a:xfrm>
            <a:off x="0" y="762000"/>
            <a:ext cx="9144000" cy="54419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6258" name="Picture 2" descr="Hot Springs 16 DBH"/>
          <p:cNvPicPr>
            <a:picLocks noChangeAspect="1" noChangeArrowheads="1"/>
          </p:cNvPicPr>
          <p:nvPr/>
        </p:nvPicPr>
        <p:blipFill>
          <a:blip r:embed="rId3"/>
          <a:srcRect/>
          <a:stretch>
            <a:fillRect/>
          </a:stretch>
        </p:blipFill>
        <p:spPr bwMode="auto">
          <a:xfrm>
            <a:off x="0" y="0"/>
            <a:ext cx="9144000" cy="6129338"/>
          </a:xfrm>
          <a:prstGeom prst="rect">
            <a:avLst/>
          </a:prstGeom>
          <a:noFill/>
          <a:ln w="9525">
            <a:noFill/>
            <a:miter lim="800000"/>
            <a:headEnd/>
            <a:tailEnd/>
          </a:ln>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7282" name="Picture 3"/>
          <p:cNvPicPr>
            <a:picLocks noChangeAspect="1" noChangeArrowheads="1"/>
          </p:cNvPicPr>
          <p:nvPr/>
        </p:nvPicPr>
        <p:blipFill>
          <a:blip r:embed="rId2"/>
          <a:srcRect/>
          <a:stretch>
            <a:fillRect/>
          </a:stretch>
        </p:blipFill>
        <p:spPr bwMode="auto">
          <a:xfrm>
            <a:off x="0" y="1001713"/>
            <a:ext cx="9144000" cy="48545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8306" name="Picture 2" descr="arkansasmapsw"/>
          <p:cNvPicPr>
            <a:picLocks noChangeAspect="1" noChangeArrowheads="1"/>
          </p:cNvPicPr>
          <p:nvPr/>
        </p:nvPicPr>
        <p:blipFill>
          <a:blip r:embed="rId3"/>
          <a:srcRect l="41731" r="12500" b="60529"/>
          <a:stretch>
            <a:fillRect/>
          </a:stretch>
        </p:blipFill>
        <p:spPr bwMode="auto">
          <a:xfrm>
            <a:off x="0" y="0"/>
            <a:ext cx="9144000" cy="6858000"/>
          </a:xfrm>
          <a:prstGeom prst="rect">
            <a:avLst/>
          </a:prstGeom>
          <a:noFill/>
          <a:ln w="9525">
            <a:noFill/>
            <a:miter lim="800000"/>
            <a:headEnd/>
            <a:tailEnd/>
          </a:ln>
        </p:spPr>
      </p:pic>
      <p:pic>
        <p:nvPicPr>
          <p:cNvPr id="98307" name="Picture 3"/>
          <p:cNvPicPr>
            <a:picLocks noChangeAspect="1" noChangeArrowheads="1"/>
          </p:cNvPicPr>
          <p:nvPr/>
        </p:nvPicPr>
        <p:blipFill>
          <a:blip r:embed="rId4"/>
          <a:srcRect/>
          <a:stretch>
            <a:fillRect/>
          </a:stretch>
        </p:blipFill>
        <p:spPr bwMode="auto">
          <a:xfrm>
            <a:off x="787400" y="593725"/>
            <a:ext cx="7569200" cy="5670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srcRect/>
          <a:stretch>
            <a:fillRect/>
          </a:stretch>
        </p:blipFill>
        <p:spPr bwMode="auto">
          <a:xfrm>
            <a:off x="-1190625" y="0"/>
            <a:ext cx="10334625" cy="6858000"/>
          </a:xfrm>
          <a:prstGeom prst="rect">
            <a:avLst/>
          </a:prstGeom>
          <a:noFill/>
          <a:ln w="9525">
            <a:noFill/>
            <a:miter lim="800000"/>
            <a:headEnd/>
            <a:tailEnd/>
          </a:ln>
        </p:spPr>
      </p:pic>
      <p:sp>
        <p:nvSpPr>
          <p:cNvPr id="4" name="TextBox 3"/>
          <p:cNvSpPr txBox="1"/>
          <p:nvPr/>
        </p:nvSpPr>
        <p:spPr>
          <a:xfrm>
            <a:off x="0" y="2743200"/>
            <a:ext cx="1828800" cy="954088"/>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Capped springs</a:t>
            </a:r>
          </a:p>
        </p:txBody>
      </p:sp>
      <p:cxnSp>
        <p:nvCxnSpPr>
          <p:cNvPr id="6" name="Straight Arrow Connector 5"/>
          <p:cNvCxnSpPr>
            <a:stCxn id="4" idx="3"/>
          </p:cNvCxnSpPr>
          <p:nvPr/>
        </p:nvCxnSpPr>
        <p:spPr bwMode="auto">
          <a:xfrm>
            <a:off x="1828800" y="3221038"/>
            <a:ext cx="3886200" cy="741362"/>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5400000" algn="t" rotWithShape="0">
              <a:prstClr val="black">
                <a:alpha val="40000"/>
              </a:prstClr>
            </a:outerShdw>
          </a:effectLst>
        </p:spPr>
      </p:cxnSp>
      <p:cxnSp>
        <p:nvCxnSpPr>
          <p:cNvPr id="9" name="Straight Arrow Connector 8"/>
          <p:cNvCxnSpPr/>
          <p:nvPr/>
        </p:nvCxnSpPr>
        <p:spPr bwMode="auto">
          <a:xfrm>
            <a:off x="1828800" y="3581400"/>
            <a:ext cx="2438400" cy="1143000"/>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5400000" algn="t" rotWithShape="0">
              <a:prstClr val="black">
                <a:alpha val="40000"/>
              </a:prstClr>
            </a:outerShdw>
          </a:effectLst>
        </p:spPr>
      </p:cxnSp>
      <p:cxnSp>
        <p:nvCxnSpPr>
          <p:cNvPr id="11" name="Straight Arrow Connector 10"/>
          <p:cNvCxnSpPr/>
          <p:nvPr/>
        </p:nvCxnSpPr>
        <p:spPr bwMode="auto">
          <a:xfrm rot="16200000" flipH="1">
            <a:off x="1371600" y="4038600"/>
            <a:ext cx="1371600" cy="914400"/>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5400000" algn="t" rotWithShape="0">
              <a:prstClr val="black">
                <a:alpha val="40000"/>
              </a:prstClr>
            </a:outerShdw>
          </a:effectLst>
        </p:spPr>
      </p:cxn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794" name="Picture 2" descr="http://l.yimg.com/g/images/spaceball.gif"/>
          <p:cNvPicPr>
            <a:picLocks noChangeAspect="1" noChangeArrowheads="1"/>
          </p:cNvPicPr>
          <p:nvPr/>
        </p:nvPicPr>
        <p:blipFill>
          <a:blip r:embed="rId2"/>
          <a:srcRect/>
          <a:stretch>
            <a:fillRect/>
          </a:stretch>
        </p:blipFill>
        <p:spPr bwMode="auto">
          <a:xfrm>
            <a:off x="4122738" y="-1722438"/>
            <a:ext cx="4762500" cy="3562351"/>
          </a:xfrm>
          <a:prstGeom prst="rect">
            <a:avLst/>
          </a:prstGeom>
          <a:noFill/>
          <a:ln w="9525">
            <a:noFill/>
            <a:miter lim="800000"/>
            <a:headEnd/>
            <a:tailEnd/>
          </a:ln>
        </p:spPr>
      </p:pic>
      <p:pic>
        <p:nvPicPr>
          <p:cNvPr id="33795" name="Picture 4" descr="http://l.yimg.com/g/images/spaceball.gif"/>
          <p:cNvPicPr>
            <a:picLocks noChangeAspect="1" noChangeArrowheads="1"/>
          </p:cNvPicPr>
          <p:nvPr/>
        </p:nvPicPr>
        <p:blipFill>
          <a:blip r:embed="rId2"/>
          <a:srcRect/>
          <a:stretch>
            <a:fillRect/>
          </a:stretch>
        </p:blipFill>
        <p:spPr bwMode="auto">
          <a:xfrm>
            <a:off x="4122738" y="-1722438"/>
            <a:ext cx="4762500" cy="3562351"/>
          </a:xfrm>
          <a:prstGeom prst="rect">
            <a:avLst/>
          </a:prstGeom>
          <a:noFill/>
          <a:ln w="9525">
            <a:noFill/>
            <a:miter lim="800000"/>
            <a:headEnd/>
            <a:tailEnd/>
          </a:ln>
        </p:spPr>
      </p:pic>
      <p:pic>
        <p:nvPicPr>
          <p:cNvPr id="33796" name="Picture 6"/>
          <p:cNvPicPr>
            <a:picLocks noChangeAspect="1" noChangeArrowheads="1"/>
          </p:cNvPicPr>
          <p:nvPr/>
        </p:nvPicPr>
        <p:blipFill>
          <a:blip r:embed="rId3"/>
          <a:srcRect l="17188" t="42969" r="42500" b="20703"/>
          <a:stretch>
            <a:fillRect/>
          </a:stretch>
        </p:blipFill>
        <p:spPr bwMode="auto">
          <a:xfrm>
            <a:off x="-184150" y="0"/>
            <a:ext cx="95123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106" name="Picture 2" descr="http://lh5.ggpht.com/_F67F5ViEg0U/R1y8eNksG4I/AAAAAAAAACs/z2JcWA27gQU/s720/01%20Eli%20next%20to%20a%20big%20rock.jpg"/>
          <p:cNvPicPr>
            <a:picLocks noChangeAspect="1" noChangeArrowheads="1"/>
          </p:cNvPicPr>
          <p:nvPr/>
        </p:nvPicPr>
        <p:blipFill>
          <a:blip r:embed="rId3"/>
          <a:srcRect/>
          <a:stretch>
            <a:fillRect/>
          </a:stretch>
        </p:blipFill>
        <p:spPr bwMode="auto">
          <a:xfrm>
            <a:off x="609600" y="3429000"/>
            <a:ext cx="4543425" cy="3009900"/>
          </a:xfrm>
          <a:prstGeom prst="rect">
            <a:avLst/>
          </a:prstGeom>
          <a:noFill/>
          <a:ln w="9525">
            <a:noFill/>
            <a:miter lim="800000"/>
            <a:headEnd/>
            <a:tailEnd/>
          </a:ln>
        </p:spPr>
      </p:pic>
      <p:sp>
        <p:nvSpPr>
          <p:cNvPr id="47107" name="Freeform 2"/>
          <p:cNvSpPr>
            <a:spLocks noChangeArrowheads="1"/>
          </p:cNvSpPr>
          <p:nvPr/>
        </p:nvSpPr>
        <p:spPr bwMode="auto">
          <a:xfrm>
            <a:off x="1889125" y="533400"/>
            <a:ext cx="9236075" cy="7750175"/>
          </a:xfrm>
          <a:custGeom>
            <a:avLst/>
            <a:gdLst>
              <a:gd name="T0" fmla="*/ 6913035 w 9237133"/>
              <a:gd name="T1" fmla="*/ 7751233 h 7751233"/>
              <a:gd name="T2" fmla="*/ 2595033 w 9237133"/>
              <a:gd name="T3" fmla="*/ 3585633 h 7751233"/>
              <a:gd name="T4" fmla="*/ 423333 w 9237133"/>
              <a:gd name="T5" fmla="*/ 1452033 h 7751233"/>
              <a:gd name="T6" fmla="*/ 1655234 w 9237133"/>
              <a:gd name="T7" fmla="*/ 67733 h 7751233"/>
              <a:gd name="T8" fmla="*/ 4119033 w 9237133"/>
              <a:gd name="T9" fmla="*/ 944033 h 7751233"/>
              <a:gd name="T10" fmla="*/ 6697135 w 9237133"/>
              <a:gd name="T11" fmla="*/ 2341033 h 7751233"/>
              <a:gd name="T12" fmla="*/ 9237133 w 9237133"/>
              <a:gd name="T13" fmla="*/ 3839633 h 7751233"/>
              <a:gd name="T14" fmla="*/ 0 60000 65536"/>
              <a:gd name="T15" fmla="*/ 0 60000 65536"/>
              <a:gd name="T16" fmla="*/ 0 60000 65536"/>
              <a:gd name="T17" fmla="*/ 0 60000 65536"/>
              <a:gd name="T18" fmla="*/ 0 60000 65536"/>
              <a:gd name="T19" fmla="*/ 0 60000 65536"/>
              <a:gd name="T20" fmla="*/ 0 60000 65536"/>
              <a:gd name="T21" fmla="*/ 0 w 9237133"/>
              <a:gd name="T22" fmla="*/ 0 h 7751233"/>
              <a:gd name="T23" fmla="*/ 9237133 w 9237133"/>
              <a:gd name="T24" fmla="*/ 7751233 h 77512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237133" h="7751233">
                <a:moveTo>
                  <a:pt x="6913033" y="7751233"/>
                </a:moveTo>
                <a:cubicBezTo>
                  <a:pt x="6002866" y="7067550"/>
                  <a:pt x="3028950" y="4019550"/>
                  <a:pt x="2595033" y="3585633"/>
                </a:cubicBezTo>
                <a:cubicBezTo>
                  <a:pt x="2275416" y="3333750"/>
                  <a:pt x="755650" y="2084916"/>
                  <a:pt x="423333" y="1452033"/>
                </a:cubicBezTo>
                <a:cubicBezTo>
                  <a:pt x="0" y="65616"/>
                  <a:pt x="1115483" y="0"/>
                  <a:pt x="1655233" y="67733"/>
                </a:cubicBezTo>
                <a:cubicBezTo>
                  <a:pt x="2385483" y="192616"/>
                  <a:pt x="3278716" y="565150"/>
                  <a:pt x="4119033" y="944033"/>
                </a:cubicBezTo>
                <a:cubicBezTo>
                  <a:pt x="4959350" y="1322916"/>
                  <a:pt x="5844116" y="1858433"/>
                  <a:pt x="6697133" y="2341033"/>
                </a:cubicBezTo>
                <a:cubicBezTo>
                  <a:pt x="7550150" y="2823633"/>
                  <a:pt x="9219141" y="3807883"/>
                  <a:pt x="9237133" y="3839633"/>
                </a:cubicBezTo>
              </a:path>
            </a:pathLst>
          </a:custGeom>
          <a:solidFill>
            <a:srgbClr val="FA6076"/>
          </a:solidFill>
          <a:ln w="19050" algn="ctr">
            <a:solidFill>
              <a:schemeClr val="tx1"/>
            </a:solidFill>
            <a:round/>
            <a:headEnd/>
            <a:tailEnd/>
          </a:ln>
        </p:spPr>
        <p:txBody>
          <a:bodyPr/>
          <a:lstStyle/>
          <a:p>
            <a:endParaRPr lang="en-US"/>
          </a:p>
        </p:txBody>
      </p:sp>
      <p:sp>
        <p:nvSpPr>
          <p:cNvPr id="47108" name="Freeform 3"/>
          <p:cNvSpPr>
            <a:spLocks noChangeArrowheads="1"/>
          </p:cNvSpPr>
          <p:nvPr/>
        </p:nvSpPr>
        <p:spPr bwMode="auto">
          <a:xfrm rot="303470">
            <a:off x="2027238" y="1165225"/>
            <a:ext cx="9448800" cy="6650038"/>
          </a:xfrm>
          <a:custGeom>
            <a:avLst/>
            <a:gdLst>
              <a:gd name="T0" fmla="*/ 7071446 w 9237133"/>
              <a:gd name="T1" fmla="*/ 6650489 h 7751233"/>
              <a:gd name="T2" fmla="*/ 2654498 w 9237133"/>
              <a:gd name="T3" fmla="*/ 3076441 h 7751233"/>
              <a:gd name="T4" fmla="*/ 433034 w 9237133"/>
              <a:gd name="T5" fmla="*/ 1245832 h 7751233"/>
              <a:gd name="T6" fmla="*/ 1693163 w 9237133"/>
              <a:gd name="T7" fmla="*/ 58114 h 7751233"/>
              <a:gd name="T8" fmla="*/ 4213420 w 9237133"/>
              <a:gd name="T9" fmla="*/ 809972 h 7751233"/>
              <a:gd name="T10" fmla="*/ 6850598 w 9237133"/>
              <a:gd name="T11" fmla="*/ 2008585 h 7751233"/>
              <a:gd name="T12" fmla="*/ 9448800 w 9237133"/>
              <a:gd name="T13" fmla="*/ 3294371 h 7751233"/>
              <a:gd name="T14" fmla="*/ 0 60000 65536"/>
              <a:gd name="T15" fmla="*/ 0 60000 65536"/>
              <a:gd name="T16" fmla="*/ 0 60000 65536"/>
              <a:gd name="T17" fmla="*/ 0 60000 65536"/>
              <a:gd name="T18" fmla="*/ 0 60000 65536"/>
              <a:gd name="T19" fmla="*/ 0 60000 65536"/>
              <a:gd name="T20" fmla="*/ 0 60000 65536"/>
              <a:gd name="T21" fmla="*/ 0 w 9237133"/>
              <a:gd name="T22" fmla="*/ 0 h 7751233"/>
              <a:gd name="T23" fmla="*/ 9237133 w 9237133"/>
              <a:gd name="T24" fmla="*/ 7751233 h 77512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237133" h="7751233">
                <a:moveTo>
                  <a:pt x="6913033" y="7751233"/>
                </a:moveTo>
                <a:cubicBezTo>
                  <a:pt x="6002866" y="7067550"/>
                  <a:pt x="3028950" y="4019550"/>
                  <a:pt x="2595033" y="3585633"/>
                </a:cubicBezTo>
                <a:cubicBezTo>
                  <a:pt x="2275416" y="3333750"/>
                  <a:pt x="755650" y="2084916"/>
                  <a:pt x="423333" y="1452033"/>
                </a:cubicBezTo>
                <a:cubicBezTo>
                  <a:pt x="0" y="65616"/>
                  <a:pt x="1115483" y="0"/>
                  <a:pt x="1655233" y="67733"/>
                </a:cubicBezTo>
                <a:cubicBezTo>
                  <a:pt x="2385483" y="192616"/>
                  <a:pt x="3278716" y="565150"/>
                  <a:pt x="4119033" y="944033"/>
                </a:cubicBezTo>
                <a:cubicBezTo>
                  <a:pt x="4959350" y="1322916"/>
                  <a:pt x="5844116" y="1858433"/>
                  <a:pt x="6697133" y="2341033"/>
                </a:cubicBezTo>
                <a:cubicBezTo>
                  <a:pt x="7550150" y="2823633"/>
                  <a:pt x="9219141" y="3807883"/>
                  <a:pt x="9237133" y="3839633"/>
                </a:cubicBezTo>
              </a:path>
            </a:pathLst>
          </a:custGeom>
          <a:solidFill>
            <a:srgbClr val="FFFF00"/>
          </a:solidFill>
          <a:ln w="19050" algn="ctr">
            <a:solidFill>
              <a:schemeClr val="tx1"/>
            </a:solidFill>
            <a:round/>
            <a:headEnd/>
            <a:tailEnd/>
          </a:ln>
        </p:spPr>
        <p:txBody>
          <a:bodyPr/>
          <a:lstStyle/>
          <a:p>
            <a:endParaRPr lang="en-US"/>
          </a:p>
        </p:txBody>
      </p:sp>
      <p:sp>
        <p:nvSpPr>
          <p:cNvPr id="47109" name="Freeform 4"/>
          <p:cNvSpPr>
            <a:spLocks noChangeArrowheads="1"/>
          </p:cNvSpPr>
          <p:nvPr/>
        </p:nvSpPr>
        <p:spPr bwMode="auto">
          <a:xfrm>
            <a:off x="-1562100" y="-523875"/>
            <a:ext cx="11849100" cy="2403475"/>
          </a:xfrm>
          <a:custGeom>
            <a:avLst/>
            <a:gdLst>
              <a:gd name="T0" fmla="*/ 0 w 11849100"/>
              <a:gd name="T1" fmla="*/ 238125 h 2403475"/>
              <a:gd name="T2" fmla="*/ 1104901 w 11849100"/>
              <a:gd name="T3" fmla="*/ 1857376 h 2403475"/>
              <a:gd name="T4" fmla="*/ 2724151 w 11849100"/>
              <a:gd name="T5" fmla="*/ 1819276 h 2403475"/>
              <a:gd name="T6" fmla="*/ 3409951 w 11849100"/>
              <a:gd name="T7" fmla="*/ 1800226 h 2403475"/>
              <a:gd name="T8" fmla="*/ 3733801 w 11849100"/>
              <a:gd name="T9" fmla="*/ 1666876 h 2403475"/>
              <a:gd name="T10" fmla="*/ 4076701 w 11849100"/>
              <a:gd name="T11" fmla="*/ 1552576 h 2403475"/>
              <a:gd name="T12" fmla="*/ 4476750 w 11849100"/>
              <a:gd name="T13" fmla="*/ 1590676 h 2403475"/>
              <a:gd name="T14" fmla="*/ 4972050 w 11849100"/>
              <a:gd name="T15" fmla="*/ 1685926 h 2403475"/>
              <a:gd name="T16" fmla="*/ 5676902 w 11849100"/>
              <a:gd name="T17" fmla="*/ 1800226 h 2403475"/>
              <a:gd name="T18" fmla="*/ 6191250 w 11849100"/>
              <a:gd name="T19" fmla="*/ 1838326 h 2403475"/>
              <a:gd name="T20" fmla="*/ 6496050 w 11849100"/>
              <a:gd name="T21" fmla="*/ 1743076 h 2403475"/>
              <a:gd name="T22" fmla="*/ 6934202 w 11849100"/>
              <a:gd name="T23" fmla="*/ 1685926 h 2403475"/>
              <a:gd name="T24" fmla="*/ 7715250 w 11849100"/>
              <a:gd name="T25" fmla="*/ 1838326 h 2403475"/>
              <a:gd name="T26" fmla="*/ 8705852 w 11849100"/>
              <a:gd name="T27" fmla="*/ 2047876 h 2403475"/>
              <a:gd name="T28" fmla="*/ 10839452 w 11849100"/>
              <a:gd name="T29" fmla="*/ 2066926 h 2403475"/>
              <a:gd name="T30" fmla="*/ 11849100 w 11849100"/>
              <a:gd name="T31" fmla="*/ 28575 h 240347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849100"/>
              <a:gd name="T49" fmla="*/ 0 h 2403475"/>
              <a:gd name="T50" fmla="*/ 11849100 w 11849100"/>
              <a:gd name="T51" fmla="*/ 2403475 h 240347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849100" h="2403475">
                <a:moveTo>
                  <a:pt x="0" y="238125"/>
                </a:moveTo>
                <a:cubicBezTo>
                  <a:pt x="52387" y="249237"/>
                  <a:pt x="650875" y="1593850"/>
                  <a:pt x="1104900" y="1857375"/>
                </a:cubicBezTo>
                <a:cubicBezTo>
                  <a:pt x="1558925" y="2120900"/>
                  <a:pt x="2339975" y="1828800"/>
                  <a:pt x="2724150" y="1819275"/>
                </a:cubicBezTo>
                <a:cubicBezTo>
                  <a:pt x="3108325" y="1809750"/>
                  <a:pt x="3241675" y="1825625"/>
                  <a:pt x="3409950" y="1800225"/>
                </a:cubicBezTo>
                <a:cubicBezTo>
                  <a:pt x="3578225" y="1774825"/>
                  <a:pt x="3622675" y="1708150"/>
                  <a:pt x="3733800" y="1666875"/>
                </a:cubicBezTo>
                <a:cubicBezTo>
                  <a:pt x="3844925" y="1625600"/>
                  <a:pt x="3952875" y="1565275"/>
                  <a:pt x="4076700" y="1552575"/>
                </a:cubicBezTo>
                <a:cubicBezTo>
                  <a:pt x="4200525" y="1539875"/>
                  <a:pt x="4327525" y="1568450"/>
                  <a:pt x="4476750" y="1590675"/>
                </a:cubicBezTo>
                <a:cubicBezTo>
                  <a:pt x="4625975" y="1612900"/>
                  <a:pt x="4772025" y="1651000"/>
                  <a:pt x="4972050" y="1685925"/>
                </a:cubicBezTo>
                <a:cubicBezTo>
                  <a:pt x="5172075" y="1720850"/>
                  <a:pt x="5473700" y="1774825"/>
                  <a:pt x="5676900" y="1800225"/>
                </a:cubicBezTo>
                <a:cubicBezTo>
                  <a:pt x="5880100" y="1825625"/>
                  <a:pt x="6054725" y="1847850"/>
                  <a:pt x="6191250" y="1838325"/>
                </a:cubicBezTo>
                <a:cubicBezTo>
                  <a:pt x="6327775" y="1828800"/>
                  <a:pt x="6372225" y="1768475"/>
                  <a:pt x="6496050" y="1743075"/>
                </a:cubicBezTo>
                <a:cubicBezTo>
                  <a:pt x="6619875" y="1717675"/>
                  <a:pt x="6731000" y="1670050"/>
                  <a:pt x="6934200" y="1685925"/>
                </a:cubicBezTo>
                <a:cubicBezTo>
                  <a:pt x="7137400" y="1701800"/>
                  <a:pt x="7715250" y="1838325"/>
                  <a:pt x="7715250" y="1838325"/>
                </a:cubicBezTo>
                <a:lnTo>
                  <a:pt x="8705850" y="2047875"/>
                </a:lnTo>
                <a:cubicBezTo>
                  <a:pt x="9048750" y="2124075"/>
                  <a:pt x="10315575" y="2403475"/>
                  <a:pt x="10839450" y="2066925"/>
                </a:cubicBezTo>
                <a:cubicBezTo>
                  <a:pt x="11363325" y="1730375"/>
                  <a:pt x="11668125" y="0"/>
                  <a:pt x="11849100" y="28575"/>
                </a:cubicBezTo>
              </a:path>
            </a:pathLst>
          </a:custGeom>
          <a:solidFill>
            <a:schemeClr val="accent1"/>
          </a:solidFill>
          <a:ln w="25400" algn="ctr">
            <a:solidFill>
              <a:schemeClr val="tx1"/>
            </a:solidFill>
            <a:round/>
            <a:headEnd/>
            <a:tailEnd/>
          </a:ln>
        </p:spPr>
        <p:txBody>
          <a:bodyPr/>
          <a:lstStyle/>
          <a:p>
            <a:endParaRPr lang="en-US"/>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2" name="Picture 3" descr="midpaleo"/>
          <p:cNvPicPr>
            <a:picLocks noChangeAspect="1" noChangeArrowheads="1"/>
          </p:cNvPicPr>
          <p:nvPr/>
        </p:nvPicPr>
        <p:blipFill>
          <a:blip r:embed="rId2"/>
          <a:srcRect/>
          <a:stretch>
            <a:fillRect/>
          </a:stretch>
        </p:blipFill>
        <p:spPr bwMode="auto">
          <a:xfrm>
            <a:off x="533400" y="152400"/>
            <a:ext cx="3429000" cy="2825750"/>
          </a:xfrm>
          <a:prstGeom prst="rect">
            <a:avLst/>
          </a:prstGeom>
          <a:noFill/>
          <a:ln w="9525">
            <a:noFill/>
            <a:miter lim="800000"/>
            <a:headEnd/>
            <a:tailEnd/>
          </a:ln>
        </p:spPr>
      </p:pic>
      <p:pic>
        <p:nvPicPr>
          <p:cNvPr id="51203" name="Picture 5" descr="latepaleo"/>
          <p:cNvPicPr>
            <a:picLocks noChangeAspect="1" noChangeArrowheads="1"/>
          </p:cNvPicPr>
          <p:nvPr/>
        </p:nvPicPr>
        <p:blipFill>
          <a:blip r:embed="rId3"/>
          <a:srcRect/>
          <a:stretch>
            <a:fillRect/>
          </a:stretch>
        </p:blipFill>
        <p:spPr bwMode="auto">
          <a:xfrm>
            <a:off x="4648200" y="152400"/>
            <a:ext cx="4191000" cy="2846388"/>
          </a:xfrm>
          <a:prstGeom prst="rect">
            <a:avLst/>
          </a:prstGeom>
          <a:noFill/>
          <a:ln w="9525">
            <a:noFill/>
            <a:miter lim="800000"/>
            <a:headEnd/>
            <a:tailEnd/>
          </a:ln>
        </p:spPr>
      </p:pic>
      <p:pic>
        <p:nvPicPr>
          <p:cNvPr id="51204" name="Picture 7" descr="endpaleo"/>
          <p:cNvPicPr>
            <a:picLocks noChangeAspect="1" noChangeArrowheads="1"/>
          </p:cNvPicPr>
          <p:nvPr/>
        </p:nvPicPr>
        <p:blipFill>
          <a:blip r:embed="rId4"/>
          <a:srcRect/>
          <a:stretch>
            <a:fillRect/>
          </a:stretch>
        </p:blipFill>
        <p:spPr bwMode="auto">
          <a:xfrm>
            <a:off x="381000" y="3733800"/>
            <a:ext cx="3810000" cy="2725738"/>
          </a:xfrm>
          <a:prstGeom prst="rect">
            <a:avLst/>
          </a:prstGeom>
          <a:noFill/>
          <a:ln w="9525">
            <a:noFill/>
            <a:miter lim="800000"/>
            <a:headEnd/>
            <a:tailEnd/>
          </a:ln>
        </p:spPr>
      </p:pic>
      <p:pic>
        <p:nvPicPr>
          <p:cNvPr id="51205" name="Picture 9" descr="LATECRETAC"/>
          <p:cNvPicPr>
            <a:picLocks noChangeAspect="1" noChangeArrowheads="1"/>
          </p:cNvPicPr>
          <p:nvPr/>
        </p:nvPicPr>
        <p:blipFill>
          <a:blip r:embed="rId5"/>
          <a:srcRect/>
          <a:stretch>
            <a:fillRect/>
          </a:stretch>
        </p:blipFill>
        <p:spPr bwMode="auto">
          <a:xfrm>
            <a:off x="4648200" y="3733800"/>
            <a:ext cx="4343400" cy="2714625"/>
          </a:xfrm>
          <a:prstGeom prst="rect">
            <a:avLst/>
          </a:prstGeom>
          <a:noFill/>
          <a:ln w="9525">
            <a:noFill/>
            <a:miter lim="800000"/>
            <a:headEnd/>
            <a:tailEnd/>
          </a:ln>
        </p:spPr>
      </p:pic>
      <p:sp>
        <p:nvSpPr>
          <p:cNvPr id="51206" name="Text Box 12"/>
          <p:cNvSpPr txBox="1">
            <a:spLocks noChangeArrowheads="1"/>
          </p:cNvSpPr>
          <p:nvPr/>
        </p:nvSpPr>
        <p:spPr bwMode="auto">
          <a:xfrm>
            <a:off x="1143000" y="3048000"/>
            <a:ext cx="2133600" cy="366713"/>
          </a:xfrm>
          <a:prstGeom prst="rect">
            <a:avLst/>
          </a:prstGeom>
          <a:noFill/>
          <a:ln w="9525">
            <a:noFill/>
            <a:miter lim="800000"/>
            <a:headEnd/>
            <a:tailEnd/>
          </a:ln>
        </p:spPr>
        <p:txBody>
          <a:bodyPr>
            <a:spAutoFit/>
          </a:bodyPr>
          <a:lstStyle/>
          <a:p>
            <a:pPr>
              <a:spcBef>
                <a:spcPct val="50000"/>
              </a:spcBef>
            </a:pPr>
            <a:r>
              <a:rPr lang="en-US" sz="1800"/>
              <a:t>Early Paleozoic</a:t>
            </a:r>
          </a:p>
        </p:txBody>
      </p:sp>
      <p:sp>
        <p:nvSpPr>
          <p:cNvPr id="51207" name="Text Box 13"/>
          <p:cNvSpPr txBox="1">
            <a:spLocks noChangeArrowheads="1"/>
          </p:cNvSpPr>
          <p:nvPr/>
        </p:nvSpPr>
        <p:spPr bwMode="auto">
          <a:xfrm>
            <a:off x="5715000" y="3048000"/>
            <a:ext cx="2133600" cy="366713"/>
          </a:xfrm>
          <a:prstGeom prst="rect">
            <a:avLst/>
          </a:prstGeom>
          <a:noFill/>
          <a:ln w="9525">
            <a:noFill/>
            <a:miter lim="800000"/>
            <a:headEnd/>
            <a:tailEnd/>
          </a:ln>
        </p:spPr>
        <p:txBody>
          <a:bodyPr>
            <a:spAutoFit/>
          </a:bodyPr>
          <a:lstStyle/>
          <a:p>
            <a:pPr>
              <a:spcBef>
                <a:spcPct val="50000"/>
              </a:spcBef>
            </a:pPr>
            <a:r>
              <a:rPr lang="en-US" sz="1800"/>
              <a:t>Late Paleozoic</a:t>
            </a:r>
          </a:p>
        </p:txBody>
      </p:sp>
      <p:sp>
        <p:nvSpPr>
          <p:cNvPr id="51208" name="Text Box 14"/>
          <p:cNvSpPr txBox="1">
            <a:spLocks noChangeArrowheads="1"/>
          </p:cNvSpPr>
          <p:nvPr/>
        </p:nvSpPr>
        <p:spPr bwMode="auto">
          <a:xfrm>
            <a:off x="1219200" y="6491288"/>
            <a:ext cx="2133600" cy="366712"/>
          </a:xfrm>
          <a:prstGeom prst="rect">
            <a:avLst/>
          </a:prstGeom>
          <a:noFill/>
          <a:ln w="9525">
            <a:noFill/>
            <a:miter lim="800000"/>
            <a:headEnd/>
            <a:tailEnd/>
          </a:ln>
        </p:spPr>
        <p:txBody>
          <a:bodyPr>
            <a:spAutoFit/>
          </a:bodyPr>
          <a:lstStyle/>
          <a:p>
            <a:pPr>
              <a:spcBef>
                <a:spcPct val="50000"/>
              </a:spcBef>
            </a:pPr>
            <a:r>
              <a:rPr lang="en-US" sz="1800"/>
              <a:t>Mesozoic</a:t>
            </a:r>
          </a:p>
        </p:txBody>
      </p:sp>
      <p:sp>
        <p:nvSpPr>
          <p:cNvPr id="51209" name="Text Box 15"/>
          <p:cNvSpPr txBox="1">
            <a:spLocks noChangeArrowheads="1"/>
          </p:cNvSpPr>
          <p:nvPr/>
        </p:nvSpPr>
        <p:spPr bwMode="auto">
          <a:xfrm>
            <a:off x="5867400" y="6491288"/>
            <a:ext cx="2133600" cy="366712"/>
          </a:xfrm>
          <a:prstGeom prst="rect">
            <a:avLst/>
          </a:prstGeom>
          <a:noFill/>
          <a:ln w="9525">
            <a:noFill/>
            <a:miter lim="800000"/>
            <a:headEnd/>
            <a:tailEnd/>
          </a:ln>
        </p:spPr>
        <p:txBody>
          <a:bodyPr>
            <a:spAutoFit/>
          </a:bodyPr>
          <a:lstStyle/>
          <a:p>
            <a:pPr>
              <a:spcBef>
                <a:spcPct val="50000"/>
              </a:spcBef>
            </a:pPr>
            <a:r>
              <a:rPr lang="en-US" sz="1800"/>
              <a:t>Cenozoic</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154" name="Picture 2" descr="http://lh6.ggpht.com/_F67F5ViEg0U/R1y83dksHBI/AAAAAAAAAD4/VuCUGjBoRJ8/s720/10%20Eli%20at%20peak%20of%20West%20Mtn.jpg"/>
          <p:cNvPicPr>
            <a:picLocks noChangeAspect="1" noChangeArrowheads="1"/>
          </p:cNvPicPr>
          <p:nvPr/>
        </p:nvPicPr>
        <p:blipFill>
          <a:blip r:embed="rId3"/>
          <a:srcRect/>
          <a:stretch>
            <a:fillRect/>
          </a:stretch>
        </p:blipFill>
        <p:spPr bwMode="auto">
          <a:xfrm>
            <a:off x="0" y="419100"/>
            <a:ext cx="9086850" cy="6019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adrian.edu/earthscience/Ark06/images/HOSP%20WellCap1_JPG.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2591</TotalTime>
  <Words>2629</Words>
  <Application>Microsoft Office PowerPoint</Application>
  <PresentationFormat>On-screen Show (4:3)</PresentationFormat>
  <Paragraphs>260</Paragraphs>
  <Slides>83</Slides>
  <Notes>67</Notes>
  <HiddenSlides>21</HiddenSlides>
  <MMClips>0</MMClips>
  <ScaleCrop>false</ScaleCrop>
  <HeadingPairs>
    <vt:vector size="4" baseType="variant">
      <vt:variant>
        <vt:lpstr>Theme</vt:lpstr>
      </vt:variant>
      <vt:variant>
        <vt:i4>1</vt:i4>
      </vt:variant>
      <vt:variant>
        <vt:lpstr>Slide Titles</vt:lpstr>
      </vt:variant>
      <vt:variant>
        <vt:i4>83</vt:i4>
      </vt:variant>
    </vt:vector>
  </HeadingPairs>
  <TitlesOfParts>
    <vt:vector size="84"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vector>
  </TitlesOfParts>
  <Company>Grossmont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Hot Springs, Big Bend.ppt</dc:title>
  <dc:creator>Gary Jacobson</dc:creator>
  <cp:lastModifiedBy>Gary Jacobson</cp:lastModifiedBy>
  <cp:revision>28</cp:revision>
  <dcterms:created xsi:type="dcterms:W3CDTF">2005-04-29T17:29:50Z</dcterms:created>
  <dcterms:modified xsi:type="dcterms:W3CDTF">2009-03-11T04:41:08Z</dcterms:modified>
</cp:coreProperties>
</file>